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279" r:id="rId45"/>
    <p:sldId id="280" r:id="rId46"/>
    <p:sldId id="281" r:id="rId47"/>
    <p:sldId id="282" r:id="rId48"/>
    <p:sldId id="283" r:id="rId4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Helios" charset="1" panose="020B0504020202020204"/>
      <p:regular r:id="rId10"/>
    </p:embeddedFont>
    <p:embeddedFont>
      <p:font typeface="Helios Bold" charset="1" panose="020B0704020202020204"/>
      <p:regular r:id="rId11"/>
    </p:embeddedFont>
    <p:embeddedFont>
      <p:font typeface="Helios Italics" charset="1" panose="020B0503020202090204"/>
      <p:regular r:id="rId12"/>
    </p:embeddedFont>
    <p:embeddedFont>
      <p:font typeface="Helios Bold Italics" charset="1" panose="020B0703020202090204"/>
      <p:regular r:id="rId13"/>
    </p:embeddedFont>
    <p:embeddedFont>
      <p:font typeface="Klein" charset="1" panose="02000503060000020004"/>
      <p:regular r:id="rId14"/>
    </p:embeddedFont>
    <p:embeddedFont>
      <p:font typeface="Klein Bold" charset="1" panose="02000503060000020004"/>
      <p:regular r:id="rId15"/>
    </p:embeddedFont>
    <p:embeddedFont>
      <p:font typeface="Klein Italics" charset="1" panose="02000503060000020004"/>
      <p:regular r:id="rId16"/>
    </p:embeddedFont>
    <p:embeddedFont>
      <p:font typeface="Klein Bold Italics" charset="1" panose="02000503060000020004"/>
      <p:regular r:id="rId17"/>
    </p:embeddedFont>
    <p:embeddedFont>
      <p:font typeface="Klein Thin" charset="1" panose="02000503060000020004"/>
      <p:regular r:id="rId18"/>
    </p:embeddedFont>
    <p:embeddedFont>
      <p:font typeface="Klein Thin Italics" charset="1" panose="02000503060000020004"/>
      <p:regular r:id="rId19"/>
    </p:embeddedFont>
    <p:embeddedFont>
      <p:font typeface="Klein Heavy" charset="1" panose="02000503060000020004"/>
      <p:regular r:id="rId20"/>
    </p:embeddedFont>
    <p:embeddedFont>
      <p:font typeface="Klein Heavy Italics" charset="1" panose="02000503060000020004"/>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37" Target="slides/slide16.xml" Type="http://schemas.openxmlformats.org/officeDocument/2006/relationships/slide"/><Relationship Id="rId38" Target="slides/slide17.xml" Type="http://schemas.openxmlformats.org/officeDocument/2006/relationships/slide"/><Relationship Id="rId39" Target="slides/slide18.xml" Type="http://schemas.openxmlformats.org/officeDocument/2006/relationships/slide"/><Relationship Id="rId4" Target="theme/theme1.xml" Type="http://schemas.openxmlformats.org/officeDocument/2006/relationships/theme"/><Relationship Id="rId40" Target="slides/slide19.xml" Type="http://schemas.openxmlformats.org/officeDocument/2006/relationships/slide"/><Relationship Id="rId41" Target="slides/slide20.xml" Type="http://schemas.openxmlformats.org/officeDocument/2006/relationships/slide"/><Relationship Id="rId42" Target="slides/slide21.xml" Type="http://schemas.openxmlformats.org/officeDocument/2006/relationships/slide"/><Relationship Id="rId43" Target="slides/slide22.xml" Type="http://schemas.openxmlformats.org/officeDocument/2006/relationships/slide"/><Relationship Id="rId44" Target="slides/slide23.xml" Type="http://schemas.openxmlformats.org/officeDocument/2006/relationships/slide"/><Relationship Id="rId45" Target="slides/slide24.xml" Type="http://schemas.openxmlformats.org/officeDocument/2006/relationships/slide"/><Relationship Id="rId46" Target="slides/slide25.xml" Type="http://schemas.openxmlformats.org/officeDocument/2006/relationships/slide"/><Relationship Id="rId47" Target="slides/slide26.xml" Type="http://schemas.openxmlformats.org/officeDocument/2006/relationships/slide"/><Relationship Id="rId48" Target="slides/slide27.xml" Type="http://schemas.openxmlformats.org/officeDocument/2006/relationships/slide"/><Relationship Id="rId49" Target="slides/slide28.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2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3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3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3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7.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svg" Type="http://schemas.openxmlformats.org/officeDocument/2006/relationships/image"/><Relationship Id="rId4" Target="../media/image42.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3.jpeg" Type="http://schemas.openxmlformats.org/officeDocument/2006/relationships/image"/><Relationship Id="rId5" Target="../media/image44.png" Type="http://schemas.openxmlformats.org/officeDocument/2006/relationships/image"/><Relationship Id="rId6" Target="../media/image45.svg" Type="http://schemas.openxmlformats.org/officeDocument/2006/relationships/image"/><Relationship Id="rId7" Target="../media/image46.png" Type="http://schemas.openxmlformats.org/officeDocument/2006/relationships/image"/><Relationship Id="rId8" Target="../media/image47.svg" Type="http://schemas.openxmlformats.org/officeDocument/2006/relationships/image"/><Relationship Id="rId9" Target="../media/image4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66927" y="-4280359"/>
            <a:ext cx="10812392" cy="10812392"/>
          </a:xfrm>
          <a:custGeom>
            <a:avLst/>
            <a:gdLst/>
            <a:ahLst/>
            <a:cxnLst/>
            <a:rect r="r" b="b" t="t" l="l"/>
            <a:pathLst>
              <a:path h="10812392" w="10812392">
                <a:moveTo>
                  <a:pt x="0" y="0"/>
                </a:moveTo>
                <a:lnTo>
                  <a:pt x="10812393" y="0"/>
                </a:lnTo>
                <a:lnTo>
                  <a:pt x="10812393" y="10812392"/>
                </a:lnTo>
                <a:lnTo>
                  <a:pt x="0" y="108123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581627" y="7005168"/>
            <a:ext cx="4702618" cy="618185"/>
            <a:chOff x="0" y="0"/>
            <a:chExt cx="6270157" cy="824246"/>
          </a:xfrm>
        </p:grpSpPr>
        <p:sp>
          <p:nvSpPr>
            <p:cNvPr name="Freeform 4" id="4"/>
            <p:cNvSpPr/>
            <p:nvPr/>
          </p:nvSpPr>
          <p:spPr>
            <a:xfrm flipH="false" flipV="false" rot="0">
              <a:off x="0" y="0"/>
              <a:ext cx="785282" cy="824246"/>
            </a:xfrm>
            <a:custGeom>
              <a:avLst/>
              <a:gdLst/>
              <a:ahLst/>
              <a:cxnLst/>
              <a:rect r="r" b="b" t="t" l="l"/>
              <a:pathLst>
                <a:path h="824246" w="785282">
                  <a:moveTo>
                    <a:pt x="0" y="0"/>
                  </a:moveTo>
                  <a:lnTo>
                    <a:pt x="785282" y="0"/>
                  </a:lnTo>
                  <a:lnTo>
                    <a:pt x="785282" y="824246"/>
                  </a:lnTo>
                  <a:lnTo>
                    <a:pt x="0" y="8242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119714" y="125758"/>
              <a:ext cx="5150443" cy="525105"/>
            </a:xfrm>
            <a:prstGeom prst="rect">
              <a:avLst/>
            </a:prstGeom>
          </p:spPr>
          <p:txBody>
            <a:bodyPr anchor="t" rtlCol="false" tIns="0" lIns="0" bIns="0" rIns="0">
              <a:spAutoFit/>
            </a:bodyPr>
            <a:lstStyle/>
            <a:p>
              <a:pPr>
                <a:lnSpc>
                  <a:spcPts val="3361"/>
                </a:lnSpc>
                <a:spcBef>
                  <a:spcPct val="0"/>
                </a:spcBef>
              </a:pPr>
              <a:r>
                <a:rPr lang="en-US" sz="2401">
                  <a:solidFill>
                    <a:srgbClr val="F4F4F4"/>
                  </a:solidFill>
                  <a:latin typeface="Helios"/>
                </a:rPr>
                <a:t>ADD COMPANY NAME</a:t>
              </a:r>
            </a:p>
          </p:txBody>
        </p:sp>
      </p:grpSp>
      <p:sp>
        <p:nvSpPr>
          <p:cNvPr name="Freeform 6" id="6"/>
          <p:cNvSpPr/>
          <p:nvPr/>
        </p:nvSpPr>
        <p:spPr>
          <a:xfrm flipH="false" flipV="false" rot="0">
            <a:off x="-3407200" y="4432068"/>
            <a:ext cx="5764383" cy="5764383"/>
          </a:xfrm>
          <a:custGeom>
            <a:avLst/>
            <a:gdLst/>
            <a:ahLst/>
            <a:cxnLst/>
            <a:rect r="r" b="b" t="t" l="l"/>
            <a:pathLst>
              <a:path h="5764383" w="5764383">
                <a:moveTo>
                  <a:pt x="0" y="0"/>
                </a:moveTo>
                <a:lnTo>
                  <a:pt x="5764383" y="0"/>
                </a:lnTo>
                <a:lnTo>
                  <a:pt x="5764383" y="5764383"/>
                </a:lnTo>
                <a:lnTo>
                  <a:pt x="0" y="5764383"/>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57078" y="7902203"/>
            <a:ext cx="5764383" cy="5764383"/>
          </a:xfrm>
          <a:custGeom>
            <a:avLst/>
            <a:gdLst/>
            <a:ahLst/>
            <a:cxnLst/>
            <a:rect r="r" b="b" t="t" l="l"/>
            <a:pathLst>
              <a:path h="5764383" w="5764383">
                <a:moveTo>
                  <a:pt x="0" y="0"/>
                </a:moveTo>
                <a:lnTo>
                  <a:pt x="5764383" y="0"/>
                </a:lnTo>
                <a:lnTo>
                  <a:pt x="5764383" y="5764382"/>
                </a:lnTo>
                <a:lnTo>
                  <a:pt x="0" y="5764382"/>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028700" y="509489"/>
            <a:ext cx="3111303" cy="5656915"/>
          </a:xfrm>
          <a:custGeom>
            <a:avLst/>
            <a:gdLst/>
            <a:ahLst/>
            <a:cxnLst/>
            <a:rect r="r" b="b" t="t" l="l"/>
            <a:pathLst>
              <a:path h="5656915" w="3111303">
                <a:moveTo>
                  <a:pt x="0" y="0"/>
                </a:moveTo>
                <a:lnTo>
                  <a:pt x="3111303" y="0"/>
                </a:lnTo>
                <a:lnTo>
                  <a:pt x="3111303" y="5656915"/>
                </a:lnTo>
                <a:lnTo>
                  <a:pt x="0" y="5656915"/>
                </a:lnTo>
                <a:lnTo>
                  <a:pt x="0" y="0"/>
                </a:lnTo>
                <a:close/>
              </a:path>
            </a:pathLst>
          </a:custGeom>
          <a:blipFill>
            <a:blip r:embed="rId6"/>
            <a:stretch>
              <a:fillRect l="0" t="0" r="0" b="0"/>
            </a:stretch>
          </a:blipFill>
        </p:spPr>
      </p:sp>
      <p:grpSp>
        <p:nvGrpSpPr>
          <p:cNvPr name="Group 9" id="9"/>
          <p:cNvGrpSpPr/>
          <p:nvPr/>
        </p:nvGrpSpPr>
        <p:grpSpPr>
          <a:xfrm rot="0">
            <a:off x="6223966" y="4734831"/>
            <a:ext cx="11330703" cy="2863146"/>
            <a:chOff x="0" y="0"/>
            <a:chExt cx="15107604" cy="3817528"/>
          </a:xfrm>
        </p:grpSpPr>
        <p:sp>
          <p:nvSpPr>
            <p:cNvPr name="TextBox 10" id="10"/>
            <p:cNvSpPr txBox="true"/>
            <p:nvPr/>
          </p:nvSpPr>
          <p:spPr>
            <a:xfrm rot="0">
              <a:off x="0" y="0"/>
              <a:ext cx="15107604" cy="3184936"/>
            </a:xfrm>
            <a:prstGeom prst="rect">
              <a:avLst/>
            </a:prstGeom>
          </p:spPr>
          <p:txBody>
            <a:bodyPr anchor="t" rtlCol="false" tIns="0" lIns="0" bIns="0" rIns="0">
              <a:spAutoFit/>
            </a:bodyPr>
            <a:lstStyle/>
            <a:p>
              <a:pPr>
                <a:lnSpc>
                  <a:spcPts val="9453"/>
                </a:lnSpc>
              </a:pPr>
              <a:r>
                <a:rPr lang="en-US" sz="7877">
                  <a:solidFill>
                    <a:srgbClr val="2A2E3A"/>
                  </a:solidFill>
                  <a:latin typeface="Klein Bold"/>
                </a:rPr>
                <a:t>TAPOVAN TOOLS AND PROTO TECH LLP</a:t>
              </a:r>
            </a:p>
          </p:txBody>
        </p:sp>
        <p:sp>
          <p:nvSpPr>
            <p:cNvPr name="TextBox 11" id="11"/>
            <p:cNvSpPr txBox="true"/>
            <p:nvPr/>
          </p:nvSpPr>
          <p:spPr>
            <a:xfrm rot="0">
              <a:off x="0" y="3349136"/>
              <a:ext cx="14658824" cy="468393"/>
            </a:xfrm>
            <a:prstGeom prst="rect">
              <a:avLst/>
            </a:prstGeom>
          </p:spPr>
          <p:txBody>
            <a:bodyPr anchor="t" rtlCol="false" tIns="0" lIns="0" bIns="0" rIns="0">
              <a:spAutoFit/>
            </a:bodyPr>
            <a:lstStyle/>
            <a:p>
              <a:pPr>
                <a:lnSpc>
                  <a:spcPts val="2941"/>
                </a:lnSpc>
              </a:pPr>
              <a:r>
                <a:rPr lang="en-US" sz="2100">
                  <a:solidFill>
                    <a:srgbClr val="2A2E3A"/>
                  </a:solidFill>
                  <a:latin typeface="Helios"/>
                </a:rPr>
                <a:t>EXCELLENCE IN ENGINEERING SOLUTIONS</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581557" y="0"/>
            <a:ext cx="9856393" cy="9856393"/>
            <a:chOff x="0" y="0"/>
            <a:chExt cx="13141858" cy="13141858"/>
          </a:xfrm>
        </p:grpSpPr>
        <p:sp>
          <p:nvSpPr>
            <p:cNvPr name="Freeform 3" id="3"/>
            <p:cNvSpPr/>
            <p:nvPr/>
          </p:nvSpPr>
          <p:spPr>
            <a:xfrm flipH="false" flipV="false" rot="-1200957">
              <a:off x="1444916" y="1444916"/>
              <a:ext cx="10252025" cy="10252025"/>
            </a:xfrm>
            <a:custGeom>
              <a:avLst/>
              <a:gdLst/>
              <a:ahLst/>
              <a:cxnLst/>
              <a:rect r="r" b="b" t="t" l="l"/>
              <a:pathLst>
                <a:path h="10252025" w="10252025">
                  <a:moveTo>
                    <a:pt x="0" y="0"/>
                  </a:moveTo>
                  <a:lnTo>
                    <a:pt x="10252025" y="0"/>
                  </a:lnTo>
                  <a:lnTo>
                    <a:pt x="10252025" y="10252025"/>
                  </a:lnTo>
                  <a:lnTo>
                    <a:pt x="0" y="10252025"/>
                  </a:lnTo>
                  <a:lnTo>
                    <a:pt x="0" y="0"/>
                  </a:lnTo>
                  <a:close/>
                </a:path>
              </a:pathLst>
            </a:custGeom>
            <a:blipFill>
              <a:blip r:embed="rId2">
                <a:alphaModFix amt="31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311122" y="1311122"/>
              <a:ext cx="10252025" cy="10252025"/>
            </a:xfrm>
            <a:custGeom>
              <a:avLst/>
              <a:gdLst/>
              <a:ahLst/>
              <a:cxnLst/>
              <a:rect r="r" b="b" t="t" l="l"/>
              <a:pathLst>
                <a:path h="10252025" w="10252025">
                  <a:moveTo>
                    <a:pt x="0" y="0"/>
                  </a:moveTo>
                  <a:lnTo>
                    <a:pt x="10252025" y="0"/>
                  </a:lnTo>
                  <a:lnTo>
                    <a:pt x="10252025" y="10252025"/>
                  </a:lnTo>
                  <a:lnTo>
                    <a:pt x="0" y="102520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7939289" y="2631737"/>
            <a:ext cx="10291731" cy="6354148"/>
            <a:chOff x="0" y="0"/>
            <a:chExt cx="10650522" cy="6575666"/>
          </a:xfrm>
        </p:grpSpPr>
        <p:sp>
          <p:nvSpPr>
            <p:cNvPr name="Freeform 6" id="6"/>
            <p:cNvSpPr/>
            <p:nvPr/>
          </p:nvSpPr>
          <p:spPr>
            <a:xfrm flipH="false" flipV="false" rot="0">
              <a:off x="10629" y="6350"/>
              <a:ext cx="10629284" cy="6562979"/>
            </a:xfrm>
            <a:custGeom>
              <a:avLst/>
              <a:gdLst/>
              <a:ahLst/>
              <a:cxnLst/>
              <a:rect r="r" b="b" t="t" l="l"/>
              <a:pathLst>
                <a:path h="6562979" w="10629284">
                  <a:moveTo>
                    <a:pt x="10629263" y="5480583"/>
                  </a:moveTo>
                  <a:cubicBezTo>
                    <a:pt x="10629263" y="6078372"/>
                    <a:pt x="9818123" y="6562979"/>
                    <a:pt x="8817463" y="6562979"/>
                  </a:cubicBezTo>
                  <a:lnTo>
                    <a:pt x="1811801" y="6562979"/>
                  </a:lnTo>
                  <a:cubicBezTo>
                    <a:pt x="811162" y="6562979"/>
                    <a:pt x="0" y="6078385"/>
                    <a:pt x="0" y="5480583"/>
                  </a:cubicBezTo>
                  <a:lnTo>
                    <a:pt x="0" y="1082383"/>
                  </a:lnTo>
                  <a:cubicBezTo>
                    <a:pt x="0" y="484594"/>
                    <a:pt x="811141" y="0"/>
                    <a:pt x="1811801" y="0"/>
                  </a:cubicBezTo>
                  <a:lnTo>
                    <a:pt x="8817484" y="0"/>
                  </a:lnTo>
                  <a:cubicBezTo>
                    <a:pt x="9818123" y="0"/>
                    <a:pt x="10629284" y="484594"/>
                    <a:pt x="10629284" y="1082383"/>
                  </a:cubicBezTo>
                  <a:lnTo>
                    <a:pt x="10629284" y="5480583"/>
                  </a:lnTo>
                  <a:close/>
                </a:path>
              </a:pathLst>
            </a:custGeom>
            <a:blipFill>
              <a:blip r:embed="rId4"/>
              <a:stretch>
                <a:fillRect l="-99" t="-3445" r="-27" b="-3459"/>
              </a:stretch>
            </a:blipFill>
          </p:spPr>
        </p:sp>
      </p:grpSp>
      <p:grpSp>
        <p:nvGrpSpPr>
          <p:cNvPr name="Group 7" id="7"/>
          <p:cNvGrpSpPr/>
          <p:nvPr/>
        </p:nvGrpSpPr>
        <p:grpSpPr>
          <a:xfrm rot="0">
            <a:off x="1028700" y="434658"/>
            <a:ext cx="10857615" cy="9417685"/>
            <a:chOff x="0" y="0"/>
            <a:chExt cx="14476820" cy="12556913"/>
          </a:xfrm>
        </p:grpSpPr>
        <p:sp>
          <p:nvSpPr>
            <p:cNvPr name="TextBox 8" id="8"/>
            <p:cNvSpPr txBox="true"/>
            <p:nvPr/>
          </p:nvSpPr>
          <p:spPr>
            <a:xfrm rot="0">
              <a:off x="0" y="-76200"/>
              <a:ext cx="14476820" cy="1494367"/>
            </a:xfrm>
            <a:prstGeom prst="rect">
              <a:avLst/>
            </a:prstGeom>
          </p:spPr>
          <p:txBody>
            <a:bodyPr anchor="t" rtlCol="false" tIns="0" lIns="0" bIns="0" rIns="0">
              <a:spAutoFit/>
            </a:bodyPr>
            <a:lstStyle/>
            <a:p>
              <a:pPr>
                <a:lnSpc>
                  <a:spcPts val="9099"/>
                </a:lnSpc>
              </a:pPr>
              <a:r>
                <a:rPr lang="en-US" sz="6999">
                  <a:solidFill>
                    <a:srgbClr val="1C191B"/>
                  </a:solidFill>
                  <a:latin typeface="Klein Bold"/>
                </a:rPr>
                <a:t>Design</a:t>
              </a:r>
              <a:r>
                <a:rPr lang="en-US" sz="6999">
                  <a:solidFill>
                    <a:srgbClr val="718BAB"/>
                  </a:solidFill>
                  <a:latin typeface="Klein Bold"/>
                </a:rPr>
                <a:t> Department</a:t>
              </a:r>
            </a:p>
          </p:txBody>
        </p:sp>
        <p:sp>
          <p:nvSpPr>
            <p:cNvPr name="TextBox 9" id="9"/>
            <p:cNvSpPr txBox="true"/>
            <p:nvPr/>
          </p:nvSpPr>
          <p:spPr>
            <a:xfrm rot="0">
              <a:off x="0" y="2108411"/>
              <a:ext cx="13069971" cy="10448502"/>
            </a:xfrm>
            <a:prstGeom prst="rect">
              <a:avLst/>
            </a:prstGeom>
          </p:spPr>
          <p:txBody>
            <a:bodyPr anchor="t" rtlCol="false" tIns="0" lIns="0" bIns="0" rIns="0">
              <a:spAutoFit/>
            </a:bodyPr>
            <a:lstStyle/>
            <a:p>
              <a:pPr>
                <a:lnSpc>
                  <a:spcPts val="4479"/>
                </a:lnSpc>
              </a:pPr>
              <a:r>
                <a:rPr lang="en-US" sz="3199">
                  <a:solidFill>
                    <a:srgbClr val="2A2E3A"/>
                  </a:solidFill>
                  <a:latin typeface="Helios"/>
                </a:rPr>
                <a:t>The emerging youth team in design ,ha</a:t>
              </a:r>
              <a:r>
                <a:rPr lang="en-US" sz="3199">
                  <a:solidFill>
                    <a:srgbClr val="2A2E3A"/>
                  </a:solidFill>
                  <a:latin typeface="Helios"/>
                </a:rPr>
                <a:t>ving good strength</a:t>
              </a:r>
            </a:p>
            <a:p>
              <a:pPr>
                <a:lnSpc>
                  <a:spcPts val="4479"/>
                </a:lnSpc>
              </a:pPr>
            </a:p>
            <a:p>
              <a:pPr marL="690879" indent="-345439" lvl="1">
                <a:lnSpc>
                  <a:spcPts val="4479"/>
                </a:lnSpc>
                <a:buFont typeface="Arial"/>
                <a:buChar char="•"/>
              </a:pPr>
              <a:r>
                <a:rPr lang="en-US" sz="3199">
                  <a:solidFill>
                    <a:srgbClr val="2A2E3A"/>
                  </a:solidFill>
                  <a:latin typeface="Helios"/>
                </a:rPr>
                <a:t>1 Design Head </a:t>
              </a:r>
            </a:p>
            <a:p>
              <a:pPr marL="690879" indent="-345439" lvl="1">
                <a:lnSpc>
                  <a:spcPts val="4479"/>
                </a:lnSpc>
                <a:buFont typeface="Arial"/>
                <a:buChar char="•"/>
              </a:pPr>
              <a:r>
                <a:rPr lang="en-US" sz="3199">
                  <a:solidFill>
                    <a:srgbClr val="2A2E3A"/>
                  </a:solidFill>
                  <a:latin typeface="Helios"/>
                </a:rPr>
                <a:t>1 Team Leader</a:t>
              </a:r>
            </a:p>
            <a:p>
              <a:pPr marL="690879" indent="-345439" lvl="1">
                <a:lnSpc>
                  <a:spcPts val="4479"/>
                </a:lnSpc>
                <a:buFont typeface="Arial"/>
                <a:buChar char="•"/>
              </a:pPr>
              <a:r>
                <a:rPr lang="en-US" sz="3199">
                  <a:solidFill>
                    <a:srgbClr val="2A2E3A"/>
                  </a:solidFill>
                  <a:latin typeface="Helios"/>
                </a:rPr>
                <a:t>6 no’s Designer</a:t>
              </a:r>
            </a:p>
            <a:p>
              <a:pPr marL="690879" indent="-345439" lvl="1">
                <a:lnSpc>
                  <a:spcPts val="4479"/>
                </a:lnSpc>
                <a:buFont typeface="Arial"/>
                <a:buChar char="•"/>
              </a:pPr>
              <a:r>
                <a:rPr lang="en-US" sz="3199">
                  <a:solidFill>
                    <a:srgbClr val="2A2E3A"/>
                  </a:solidFill>
                  <a:latin typeface="Helios"/>
                </a:rPr>
                <a:t>1 Draftsman</a:t>
              </a:r>
            </a:p>
            <a:p>
              <a:pPr>
                <a:lnSpc>
                  <a:spcPts val="4479"/>
                </a:lnSpc>
              </a:pPr>
            </a:p>
            <a:p>
              <a:pPr>
                <a:lnSpc>
                  <a:spcPts val="4479"/>
                </a:lnSpc>
              </a:pPr>
              <a:r>
                <a:rPr lang="en-US" sz="3199">
                  <a:solidFill>
                    <a:srgbClr val="2A2E3A"/>
                  </a:solidFill>
                  <a:latin typeface="Helios"/>
                </a:rPr>
                <a:t>Software used</a:t>
              </a:r>
            </a:p>
            <a:p>
              <a:pPr marL="690879" indent="-345439" lvl="1">
                <a:lnSpc>
                  <a:spcPts val="4479"/>
                </a:lnSpc>
                <a:buFont typeface="Arial"/>
                <a:buChar char="•"/>
              </a:pPr>
              <a:r>
                <a:rPr lang="en-US" sz="3199">
                  <a:solidFill>
                    <a:srgbClr val="2A2E3A"/>
                  </a:solidFill>
                  <a:latin typeface="Helios"/>
                </a:rPr>
                <a:t>Catia</a:t>
              </a:r>
            </a:p>
            <a:p>
              <a:pPr marL="690879" indent="-345439" lvl="1">
                <a:lnSpc>
                  <a:spcPts val="4479"/>
                </a:lnSpc>
                <a:buFont typeface="Arial"/>
                <a:buChar char="•"/>
              </a:pPr>
              <a:r>
                <a:rPr lang="en-US" sz="3199">
                  <a:solidFill>
                    <a:srgbClr val="2A2E3A"/>
                  </a:solidFill>
                  <a:latin typeface="Helios"/>
                </a:rPr>
                <a:t>Unigraphics</a:t>
              </a:r>
            </a:p>
            <a:p>
              <a:pPr marL="690879" indent="-345439" lvl="1">
                <a:lnSpc>
                  <a:spcPts val="4479"/>
                </a:lnSpc>
                <a:buFont typeface="Arial"/>
                <a:buChar char="•"/>
              </a:pPr>
              <a:r>
                <a:rPr lang="en-US" sz="3199">
                  <a:solidFill>
                    <a:srgbClr val="2A2E3A"/>
                  </a:solidFill>
                  <a:latin typeface="Helios"/>
                </a:rPr>
                <a:t>AutoCAD</a:t>
              </a:r>
            </a:p>
            <a:p>
              <a:pPr marL="690879" indent="-345439" lvl="1">
                <a:lnSpc>
                  <a:spcPts val="4479"/>
                </a:lnSpc>
                <a:buFont typeface="Arial"/>
                <a:buChar char="•"/>
              </a:pPr>
              <a:r>
                <a:rPr lang="en-US" sz="3199">
                  <a:solidFill>
                    <a:srgbClr val="2A2E3A"/>
                  </a:solidFill>
                  <a:latin typeface="Helios"/>
                </a:rPr>
                <a:t>Auto form</a:t>
              </a:r>
            </a:p>
            <a:p>
              <a:pPr>
                <a:lnSpc>
                  <a:spcPts val="4479"/>
                </a:lnSpc>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4157535"/>
            <a:ext cx="18288000" cy="7229439"/>
          </a:xfrm>
          <a:custGeom>
            <a:avLst/>
            <a:gdLst/>
            <a:ahLst/>
            <a:cxnLst/>
            <a:rect r="r" b="b" t="t" l="l"/>
            <a:pathLst>
              <a:path h="7229439" w="18288000">
                <a:moveTo>
                  <a:pt x="0" y="0"/>
                </a:moveTo>
                <a:lnTo>
                  <a:pt x="18288000" y="0"/>
                </a:lnTo>
                <a:lnTo>
                  <a:pt x="18288000" y="7229439"/>
                </a:lnTo>
                <a:lnTo>
                  <a:pt x="0" y="7229439"/>
                </a:lnTo>
                <a:lnTo>
                  <a:pt x="0" y="0"/>
                </a:lnTo>
                <a:close/>
              </a:path>
            </a:pathLst>
          </a:custGeom>
          <a:blipFill>
            <a:blip r:embed="rId2">
              <a:extLst>
                <a:ext uri="{96DAC541-7B7A-43D3-8B79-37D633B846F1}">
                  <asvg:svgBlip xmlns:asvg="http://schemas.microsoft.com/office/drawing/2016/SVG/main" r:embed="rId3"/>
                </a:ext>
              </a:extLst>
            </a:blip>
            <a:stretch>
              <a:fillRect l="0" t="-42120" r="0" b="0"/>
            </a:stretch>
          </a:blipFill>
        </p:spPr>
      </p:sp>
      <p:sp>
        <p:nvSpPr>
          <p:cNvPr name="Freeform 3" id="3"/>
          <p:cNvSpPr/>
          <p:nvPr/>
        </p:nvSpPr>
        <p:spPr>
          <a:xfrm flipH="false" flipV="false" rot="0">
            <a:off x="3194202" y="2092325"/>
            <a:ext cx="12126058" cy="1767003"/>
          </a:xfrm>
          <a:custGeom>
            <a:avLst/>
            <a:gdLst/>
            <a:ahLst/>
            <a:cxnLst/>
            <a:rect r="r" b="b" t="t" l="l"/>
            <a:pathLst>
              <a:path h="1767003" w="12126058">
                <a:moveTo>
                  <a:pt x="0" y="0"/>
                </a:moveTo>
                <a:lnTo>
                  <a:pt x="12126058" y="0"/>
                </a:lnTo>
                <a:lnTo>
                  <a:pt x="12126058" y="1767003"/>
                </a:lnTo>
                <a:lnTo>
                  <a:pt x="0" y="1767003"/>
                </a:lnTo>
                <a:lnTo>
                  <a:pt x="0" y="0"/>
                </a:lnTo>
                <a:close/>
              </a:path>
            </a:pathLst>
          </a:custGeom>
          <a:blipFill>
            <a:blip r:embed="rId4"/>
            <a:stretch>
              <a:fillRect l="0" t="0" r="0" b="0"/>
            </a:stretch>
          </a:blipFill>
        </p:spPr>
      </p:sp>
      <p:sp>
        <p:nvSpPr>
          <p:cNvPr name="Freeform 4" id="4"/>
          <p:cNvSpPr/>
          <p:nvPr/>
        </p:nvSpPr>
        <p:spPr>
          <a:xfrm flipH="false" flipV="false" rot="0">
            <a:off x="2568791" y="4437392"/>
            <a:ext cx="12820889" cy="6669723"/>
          </a:xfrm>
          <a:custGeom>
            <a:avLst/>
            <a:gdLst/>
            <a:ahLst/>
            <a:cxnLst/>
            <a:rect r="r" b="b" t="t" l="l"/>
            <a:pathLst>
              <a:path h="6669723" w="12820889">
                <a:moveTo>
                  <a:pt x="0" y="0"/>
                </a:moveTo>
                <a:lnTo>
                  <a:pt x="12820889" y="0"/>
                </a:lnTo>
                <a:lnTo>
                  <a:pt x="12820889" y="6669724"/>
                </a:lnTo>
                <a:lnTo>
                  <a:pt x="0" y="6669724"/>
                </a:lnTo>
                <a:lnTo>
                  <a:pt x="0" y="0"/>
                </a:lnTo>
                <a:close/>
              </a:path>
            </a:pathLst>
          </a:custGeom>
          <a:blipFill>
            <a:blip r:embed="rId5"/>
            <a:stretch>
              <a:fillRect l="0" t="0" r="0" b="0"/>
            </a:stretch>
          </a:blipFill>
        </p:spPr>
      </p:sp>
      <p:sp>
        <p:nvSpPr>
          <p:cNvPr name="TextBox 5" id="5"/>
          <p:cNvSpPr txBox="true"/>
          <p:nvPr/>
        </p:nvSpPr>
        <p:spPr>
          <a:xfrm rot="0">
            <a:off x="2568791" y="-9269"/>
            <a:ext cx="12787144" cy="2101594"/>
          </a:xfrm>
          <a:prstGeom prst="rect">
            <a:avLst/>
          </a:prstGeom>
        </p:spPr>
        <p:txBody>
          <a:bodyPr anchor="t" rtlCol="false" tIns="0" lIns="0" bIns="0" rIns="0">
            <a:spAutoFit/>
          </a:bodyPr>
          <a:lstStyle/>
          <a:p>
            <a:pPr algn="ctr">
              <a:lnSpc>
                <a:spcPts val="8316"/>
              </a:lnSpc>
            </a:pPr>
            <a:r>
              <a:rPr lang="en-US" sz="6397">
                <a:solidFill>
                  <a:srgbClr val="2A2E3A"/>
                </a:solidFill>
                <a:latin typeface="Klein Bold"/>
              </a:rPr>
              <a:t>IN HOUSE MANUFACTURED</a:t>
            </a:r>
            <a:r>
              <a:rPr lang="en-US" sz="6397">
                <a:solidFill>
                  <a:srgbClr val="2A2E3A"/>
                </a:solidFill>
                <a:latin typeface="Klein Bold"/>
              </a:rPr>
              <a:t> </a:t>
            </a:r>
            <a:r>
              <a:rPr lang="en-US" sz="6397">
                <a:solidFill>
                  <a:srgbClr val="718BAB"/>
                </a:solidFill>
                <a:latin typeface="Klein Bold"/>
              </a:rPr>
              <a:t>PRESS TOOL</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4157535"/>
            <a:ext cx="18288000" cy="7229439"/>
          </a:xfrm>
          <a:custGeom>
            <a:avLst/>
            <a:gdLst/>
            <a:ahLst/>
            <a:cxnLst/>
            <a:rect r="r" b="b" t="t" l="l"/>
            <a:pathLst>
              <a:path h="7229439" w="18288000">
                <a:moveTo>
                  <a:pt x="0" y="0"/>
                </a:moveTo>
                <a:lnTo>
                  <a:pt x="18288000" y="0"/>
                </a:lnTo>
                <a:lnTo>
                  <a:pt x="18288000" y="7229439"/>
                </a:lnTo>
                <a:lnTo>
                  <a:pt x="0" y="7229439"/>
                </a:lnTo>
                <a:lnTo>
                  <a:pt x="0" y="0"/>
                </a:lnTo>
                <a:close/>
              </a:path>
            </a:pathLst>
          </a:custGeom>
          <a:blipFill>
            <a:blip r:embed="rId2">
              <a:extLst>
                <a:ext uri="{96DAC541-7B7A-43D3-8B79-37D633B846F1}">
                  <asvg:svgBlip xmlns:asvg="http://schemas.microsoft.com/office/drawing/2016/SVG/main" r:embed="rId3"/>
                </a:ext>
              </a:extLst>
            </a:blip>
            <a:stretch>
              <a:fillRect l="0" t="-42120" r="0" b="0"/>
            </a:stretch>
          </a:blipFill>
        </p:spPr>
      </p:sp>
      <p:sp>
        <p:nvSpPr>
          <p:cNvPr name="Freeform 3" id="3"/>
          <p:cNvSpPr/>
          <p:nvPr/>
        </p:nvSpPr>
        <p:spPr>
          <a:xfrm flipH="false" flipV="false" rot="0">
            <a:off x="3080971" y="2241428"/>
            <a:ext cx="12126058" cy="1767003"/>
          </a:xfrm>
          <a:custGeom>
            <a:avLst/>
            <a:gdLst/>
            <a:ahLst/>
            <a:cxnLst/>
            <a:rect r="r" b="b" t="t" l="l"/>
            <a:pathLst>
              <a:path h="1767003" w="12126058">
                <a:moveTo>
                  <a:pt x="0" y="0"/>
                </a:moveTo>
                <a:lnTo>
                  <a:pt x="12126058" y="0"/>
                </a:lnTo>
                <a:lnTo>
                  <a:pt x="12126058" y="1767003"/>
                </a:lnTo>
                <a:lnTo>
                  <a:pt x="0" y="1767003"/>
                </a:lnTo>
                <a:lnTo>
                  <a:pt x="0" y="0"/>
                </a:lnTo>
                <a:close/>
              </a:path>
            </a:pathLst>
          </a:custGeom>
          <a:blipFill>
            <a:blip r:embed="rId4"/>
            <a:stretch>
              <a:fillRect l="0" t="0" r="0" b="0"/>
            </a:stretch>
          </a:blipFill>
        </p:spPr>
      </p:sp>
      <p:sp>
        <p:nvSpPr>
          <p:cNvPr name="Freeform 4" id="4"/>
          <p:cNvSpPr/>
          <p:nvPr/>
        </p:nvSpPr>
        <p:spPr>
          <a:xfrm flipH="false" flipV="false" rot="0">
            <a:off x="2706772" y="5143500"/>
            <a:ext cx="12649163" cy="3832508"/>
          </a:xfrm>
          <a:custGeom>
            <a:avLst/>
            <a:gdLst/>
            <a:ahLst/>
            <a:cxnLst/>
            <a:rect r="r" b="b" t="t" l="l"/>
            <a:pathLst>
              <a:path h="3832508" w="12649163">
                <a:moveTo>
                  <a:pt x="0" y="0"/>
                </a:moveTo>
                <a:lnTo>
                  <a:pt x="12649163" y="0"/>
                </a:lnTo>
                <a:lnTo>
                  <a:pt x="12649163" y="3832508"/>
                </a:lnTo>
                <a:lnTo>
                  <a:pt x="0" y="3832508"/>
                </a:lnTo>
                <a:lnTo>
                  <a:pt x="0" y="0"/>
                </a:lnTo>
                <a:close/>
              </a:path>
            </a:pathLst>
          </a:custGeom>
          <a:blipFill>
            <a:blip r:embed="rId5"/>
            <a:stretch>
              <a:fillRect l="0" t="0" r="0" b="0"/>
            </a:stretch>
          </a:blipFill>
        </p:spPr>
      </p:sp>
      <p:sp>
        <p:nvSpPr>
          <p:cNvPr name="TextBox 5" id="5"/>
          <p:cNvSpPr txBox="true"/>
          <p:nvPr/>
        </p:nvSpPr>
        <p:spPr>
          <a:xfrm rot="0">
            <a:off x="2568791" y="-9269"/>
            <a:ext cx="12787144" cy="2101594"/>
          </a:xfrm>
          <a:prstGeom prst="rect">
            <a:avLst/>
          </a:prstGeom>
        </p:spPr>
        <p:txBody>
          <a:bodyPr anchor="t" rtlCol="false" tIns="0" lIns="0" bIns="0" rIns="0">
            <a:spAutoFit/>
          </a:bodyPr>
          <a:lstStyle/>
          <a:p>
            <a:pPr algn="ctr">
              <a:lnSpc>
                <a:spcPts val="8316"/>
              </a:lnSpc>
            </a:pPr>
            <a:r>
              <a:rPr lang="en-US" sz="6397">
                <a:solidFill>
                  <a:srgbClr val="2A2E3A"/>
                </a:solidFill>
                <a:latin typeface="Klein Bold"/>
              </a:rPr>
              <a:t>IN HOUSE MANUFACTURED</a:t>
            </a:r>
            <a:r>
              <a:rPr lang="en-US" sz="6397">
                <a:solidFill>
                  <a:srgbClr val="2A2E3A"/>
                </a:solidFill>
                <a:latin typeface="Klein Bold"/>
              </a:rPr>
              <a:t> </a:t>
            </a:r>
            <a:r>
              <a:rPr lang="en-US" sz="6397">
                <a:solidFill>
                  <a:srgbClr val="718BAB"/>
                </a:solidFill>
                <a:latin typeface="Klein Bold"/>
              </a:rPr>
              <a:t>PRESS TOOL</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4157535"/>
            <a:ext cx="18288000" cy="7229439"/>
          </a:xfrm>
          <a:custGeom>
            <a:avLst/>
            <a:gdLst/>
            <a:ahLst/>
            <a:cxnLst/>
            <a:rect r="r" b="b" t="t" l="l"/>
            <a:pathLst>
              <a:path h="7229439" w="18288000">
                <a:moveTo>
                  <a:pt x="0" y="0"/>
                </a:moveTo>
                <a:lnTo>
                  <a:pt x="18288000" y="0"/>
                </a:lnTo>
                <a:lnTo>
                  <a:pt x="18288000" y="7229439"/>
                </a:lnTo>
                <a:lnTo>
                  <a:pt x="0" y="7229439"/>
                </a:lnTo>
                <a:lnTo>
                  <a:pt x="0" y="0"/>
                </a:lnTo>
                <a:close/>
              </a:path>
            </a:pathLst>
          </a:custGeom>
          <a:blipFill>
            <a:blip r:embed="rId2">
              <a:extLst>
                <a:ext uri="{96DAC541-7B7A-43D3-8B79-37D633B846F1}">
                  <asvg:svgBlip xmlns:asvg="http://schemas.microsoft.com/office/drawing/2016/SVG/main" r:embed="rId3"/>
                </a:ext>
              </a:extLst>
            </a:blip>
            <a:stretch>
              <a:fillRect l="0" t="-42120" r="0" b="0"/>
            </a:stretch>
          </a:blipFill>
        </p:spPr>
      </p:sp>
      <p:sp>
        <p:nvSpPr>
          <p:cNvPr name="Freeform 3" id="3"/>
          <p:cNvSpPr/>
          <p:nvPr/>
        </p:nvSpPr>
        <p:spPr>
          <a:xfrm flipH="false" flipV="false" rot="0">
            <a:off x="2899334" y="2241428"/>
            <a:ext cx="12126058" cy="1767003"/>
          </a:xfrm>
          <a:custGeom>
            <a:avLst/>
            <a:gdLst/>
            <a:ahLst/>
            <a:cxnLst/>
            <a:rect r="r" b="b" t="t" l="l"/>
            <a:pathLst>
              <a:path h="1767003" w="12126058">
                <a:moveTo>
                  <a:pt x="0" y="0"/>
                </a:moveTo>
                <a:lnTo>
                  <a:pt x="12126058" y="0"/>
                </a:lnTo>
                <a:lnTo>
                  <a:pt x="12126058" y="1767003"/>
                </a:lnTo>
                <a:lnTo>
                  <a:pt x="0" y="1767003"/>
                </a:lnTo>
                <a:lnTo>
                  <a:pt x="0" y="0"/>
                </a:lnTo>
                <a:close/>
              </a:path>
            </a:pathLst>
          </a:custGeom>
          <a:blipFill>
            <a:blip r:embed="rId4"/>
            <a:stretch>
              <a:fillRect l="0" t="0" r="0" b="0"/>
            </a:stretch>
          </a:blipFill>
        </p:spPr>
      </p:sp>
      <p:sp>
        <p:nvSpPr>
          <p:cNvPr name="Freeform 4" id="4"/>
          <p:cNvSpPr/>
          <p:nvPr/>
        </p:nvSpPr>
        <p:spPr>
          <a:xfrm flipH="false" flipV="false" rot="0">
            <a:off x="2657585" y="4263186"/>
            <a:ext cx="12698350" cy="6023814"/>
          </a:xfrm>
          <a:custGeom>
            <a:avLst/>
            <a:gdLst/>
            <a:ahLst/>
            <a:cxnLst/>
            <a:rect r="r" b="b" t="t" l="l"/>
            <a:pathLst>
              <a:path h="6023814" w="12698350">
                <a:moveTo>
                  <a:pt x="0" y="0"/>
                </a:moveTo>
                <a:lnTo>
                  <a:pt x="12698350" y="0"/>
                </a:lnTo>
                <a:lnTo>
                  <a:pt x="12698350" y="6023814"/>
                </a:lnTo>
                <a:lnTo>
                  <a:pt x="0" y="6023814"/>
                </a:lnTo>
                <a:lnTo>
                  <a:pt x="0" y="0"/>
                </a:lnTo>
                <a:close/>
              </a:path>
            </a:pathLst>
          </a:custGeom>
          <a:blipFill>
            <a:blip r:embed="rId5"/>
            <a:stretch>
              <a:fillRect l="0" t="0" r="0" b="0"/>
            </a:stretch>
          </a:blipFill>
        </p:spPr>
      </p:sp>
      <p:sp>
        <p:nvSpPr>
          <p:cNvPr name="TextBox 5" id="5"/>
          <p:cNvSpPr txBox="true"/>
          <p:nvPr/>
        </p:nvSpPr>
        <p:spPr>
          <a:xfrm rot="0">
            <a:off x="2568791" y="-9269"/>
            <a:ext cx="12787144" cy="2101594"/>
          </a:xfrm>
          <a:prstGeom prst="rect">
            <a:avLst/>
          </a:prstGeom>
        </p:spPr>
        <p:txBody>
          <a:bodyPr anchor="t" rtlCol="false" tIns="0" lIns="0" bIns="0" rIns="0">
            <a:spAutoFit/>
          </a:bodyPr>
          <a:lstStyle/>
          <a:p>
            <a:pPr algn="ctr">
              <a:lnSpc>
                <a:spcPts val="8316"/>
              </a:lnSpc>
            </a:pPr>
            <a:r>
              <a:rPr lang="en-US" sz="6397">
                <a:solidFill>
                  <a:srgbClr val="2A2E3A"/>
                </a:solidFill>
                <a:latin typeface="Klein Bold"/>
              </a:rPr>
              <a:t>IN HOUSE MANUFACTURED</a:t>
            </a:r>
            <a:r>
              <a:rPr lang="en-US" sz="6397">
                <a:solidFill>
                  <a:srgbClr val="2A2E3A"/>
                </a:solidFill>
                <a:latin typeface="Klein Bold"/>
              </a:rPr>
              <a:t> </a:t>
            </a:r>
            <a:r>
              <a:rPr lang="en-US" sz="6397">
                <a:solidFill>
                  <a:srgbClr val="718BAB"/>
                </a:solidFill>
                <a:latin typeface="Klein Bold"/>
              </a:rPr>
              <a:t>PRESS TOOL</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4157535"/>
            <a:ext cx="18288000" cy="7229439"/>
          </a:xfrm>
          <a:custGeom>
            <a:avLst/>
            <a:gdLst/>
            <a:ahLst/>
            <a:cxnLst/>
            <a:rect r="r" b="b" t="t" l="l"/>
            <a:pathLst>
              <a:path h="7229439" w="18288000">
                <a:moveTo>
                  <a:pt x="0" y="0"/>
                </a:moveTo>
                <a:lnTo>
                  <a:pt x="18288000" y="0"/>
                </a:lnTo>
                <a:lnTo>
                  <a:pt x="18288000" y="7229439"/>
                </a:lnTo>
                <a:lnTo>
                  <a:pt x="0" y="7229439"/>
                </a:lnTo>
                <a:lnTo>
                  <a:pt x="0" y="0"/>
                </a:lnTo>
                <a:close/>
              </a:path>
            </a:pathLst>
          </a:custGeom>
          <a:blipFill>
            <a:blip r:embed="rId2">
              <a:extLst>
                <a:ext uri="{96DAC541-7B7A-43D3-8B79-37D633B846F1}">
                  <asvg:svgBlip xmlns:asvg="http://schemas.microsoft.com/office/drawing/2016/SVG/main" r:embed="rId3"/>
                </a:ext>
              </a:extLst>
            </a:blip>
            <a:stretch>
              <a:fillRect l="0" t="-42120" r="0" b="0"/>
            </a:stretch>
          </a:blipFill>
        </p:spPr>
      </p:sp>
      <p:sp>
        <p:nvSpPr>
          <p:cNvPr name="Freeform 3" id="3"/>
          <p:cNvSpPr/>
          <p:nvPr/>
        </p:nvSpPr>
        <p:spPr>
          <a:xfrm flipH="false" flipV="false" rot="0">
            <a:off x="3068628" y="4279999"/>
            <a:ext cx="11787470" cy="5854046"/>
          </a:xfrm>
          <a:custGeom>
            <a:avLst/>
            <a:gdLst/>
            <a:ahLst/>
            <a:cxnLst/>
            <a:rect r="r" b="b" t="t" l="l"/>
            <a:pathLst>
              <a:path h="5854046" w="11787470">
                <a:moveTo>
                  <a:pt x="0" y="0"/>
                </a:moveTo>
                <a:lnTo>
                  <a:pt x="11787470" y="0"/>
                </a:lnTo>
                <a:lnTo>
                  <a:pt x="11787470" y="5854046"/>
                </a:lnTo>
                <a:lnTo>
                  <a:pt x="0" y="5854046"/>
                </a:lnTo>
                <a:lnTo>
                  <a:pt x="0" y="0"/>
                </a:lnTo>
                <a:close/>
              </a:path>
            </a:pathLst>
          </a:custGeom>
          <a:blipFill>
            <a:blip r:embed="rId4"/>
            <a:stretch>
              <a:fillRect l="0" t="0" r="0" b="0"/>
            </a:stretch>
          </a:blipFill>
        </p:spPr>
      </p:sp>
      <p:sp>
        <p:nvSpPr>
          <p:cNvPr name="Freeform 4" id="4"/>
          <p:cNvSpPr/>
          <p:nvPr/>
        </p:nvSpPr>
        <p:spPr>
          <a:xfrm flipH="false" flipV="false" rot="0">
            <a:off x="3120685" y="1977072"/>
            <a:ext cx="12135707" cy="2180463"/>
          </a:xfrm>
          <a:custGeom>
            <a:avLst/>
            <a:gdLst/>
            <a:ahLst/>
            <a:cxnLst/>
            <a:rect r="r" b="b" t="t" l="l"/>
            <a:pathLst>
              <a:path h="2180463" w="12135707">
                <a:moveTo>
                  <a:pt x="0" y="0"/>
                </a:moveTo>
                <a:lnTo>
                  <a:pt x="12135708" y="0"/>
                </a:lnTo>
                <a:lnTo>
                  <a:pt x="12135708" y="2180463"/>
                </a:lnTo>
                <a:lnTo>
                  <a:pt x="0" y="2180463"/>
                </a:lnTo>
                <a:lnTo>
                  <a:pt x="0" y="0"/>
                </a:lnTo>
                <a:close/>
              </a:path>
            </a:pathLst>
          </a:custGeom>
          <a:blipFill>
            <a:blip r:embed="rId5"/>
            <a:stretch>
              <a:fillRect l="0" t="0" r="0" b="0"/>
            </a:stretch>
          </a:blipFill>
        </p:spPr>
      </p:sp>
      <p:sp>
        <p:nvSpPr>
          <p:cNvPr name="TextBox 5" id="5"/>
          <p:cNvSpPr txBox="true"/>
          <p:nvPr/>
        </p:nvSpPr>
        <p:spPr>
          <a:xfrm rot="0">
            <a:off x="2568791" y="-9269"/>
            <a:ext cx="12787144" cy="2101594"/>
          </a:xfrm>
          <a:prstGeom prst="rect">
            <a:avLst/>
          </a:prstGeom>
        </p:spPr>
        <p:txBody>
          <a:bodyPr anchor="t" rtlCol="false" tIns="0" lIns="0" bIns="0" rIns="0">
            <a:spAutoFit/>
          </a:bodyPr>
          <a:lstStyle/>
          <a:p>
            <a:pPr algn="ctr">
              <a:lnSpc>
                <a:spcPts val="8316"/>
              </a:lnSpc>
            </a:pPr>
            <a:r>
              <a:rPr lang="en-US" sz="6397">
                <a:solidFill>
                  <a:srgbClr val="2A2E3A"/>
                </a:solidFill>
                <a:latin typeface="Klein Bold"/>
              </a:rPr>
              <a:t>IN HOUSE MANUFACTURED</a:t>
            </a:r>
            <a:r>
              <a:rPr lang="en-US" sz="6397">
                <a:solidFill>
                  <a:srgbClr val="2A2E3A"/>
                </a:solidFill>
                <a:latin typeface="Klein Bold"/>
              </a:rPr>
              <a:t> </a:t>
            </a:r>
            <a:r>
              <a:rPr lang="en-US" sz="6397">
                <a:solidFill>
                  <a:srgbClr val="718BAB"/>
                </a:solidFill>
                <a:latin typeface="Klein Bold"/>
              </a:rPr>
              <a:t>PRESS TOOL</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4157535"/>
            <a:ext cx="18288000" cy="7229439"/>
          </a:xfrm>
          <a:custGeom>
            <a:avLst/>
            <a:gdLst/>
            <a:ahLst/>
            <a:cxnLst/>
            <a:rect r="r" b="b" t="t" l="l"/>
            <a:pathLst>
              <a:path h="7229439" w="18288000">
                <a:moveTo>
                  <a:pt x="0" y="0"/>
                </a:moveTo>
                <a:lnTo>
                  <a:pt x="18288000" y="0"/>
                </a:lnTo>
                <a:lnTo>
                  <a:pt x="18288000" y="7229439"/>
                </a:lnTo>
                <a:lnTo>
                  <a:pt x="0" y="7229439"/>
                </a:lnTo>
                <a:lnTo>
                  <a:pt x="0" y="0"/>
                </a:lnTo>
                <a:close/>
              </a:path>
            </a:pathLst>
          </a:custGeom>
          <a:blipFill>
            <a:blip r:embed="rId2">
              <a:extLst>
                <a:ext uri="{96DAC541-7B7A-43D3-8B79-37D633B846F1}">
                  <asvg:svgBlip xmlns:asvg="http://schemas.microsoft.com/office/drawing/2016/SVG/main" r:embed="rId3"/>
                </a:ext>
              </a:extLst>
            </a:blip>
            <a:stretch>
              <a:fillRect l="0" t="-42120" r="0" b="0"/>
            </a:stretch>
          </a:blipFill>
        </p:spPr>
      </p:sp>
      <p:sp>
        <p:nvSpPr>
          <p:cNvPr name="Freeform 3" id="3"/>
          <p:cNvSpPr/>
          <p:nvPr/>
        </p:nvSpPr>
        <p:spPr>
          <a:xfrm flipH="false" flipV="false" rot="0">
            <a:off x="2738562" y="4301217"/>
            <a:ext cx="12447601" cy="5480960"/>
          </a:xfrm>
          <a:custGeom>
            <a:avLst/>
            <a:gdLst/>
            <a:ahLst/>
            <a:cxnLst/>
            <a:rect r="r" b="b" t="t" l="l"/>
            <a:pathLst>
              <a:path h="5480960" w="12447601">
                <a:moveTo>
                  <a:pt x="0" y="0"/>
                </a:moveTo>
                <a:lnTo>
                  <a:pt x="12447601" y="0"/>
                </a:lnTo>
                <a:lnTo>
                  <a:pt x="12447601" y="5480959"/>
                </a:lnTo>
                <a:lnTo>
                  <a:pt x="0" y="5480959"/>
                </a:lnTo>
                <a:lnTo>
                  <a:pt x="0" y="0"/>
                </a:lnTo>
                <a:close/>
              </a:path>
            </a:pathLst>
          </a:custGeom>
          <a:blipFill>
            <a:blip r:embed="rId4"/>
            <a:stretch>
              <a:fillRect l="0" t="0" r="0" b="0"/>
            </a:stretch>
          </a:blipFill>
        </p:spPr>
      </p:sp>
      <p:sp>
        <p:nvSpPr>
          <p:cNvPr name="TextBox 4" id="4"/>
          <p:cNvSpPr txBox="true"/>
          <p:nvPr/>
        </p:nvSpPr>
        <p:spPr>
          <a:xfrm rot="0">
            <a:off x="2568791" y="827570"/>
            <a:ext cx="12787144" cy="2101594"/>
          </a:xfrm>
          <a:prstGeom prst="rect">
            <a:avLst/>
          </a:prstGeom>
        </p:spPr>
        <p:txBody>
          <a:bodyPr anchor="t" rtlCol="false" tIns="0" lIns="0" bIns="0" rIns="0">
            <a:spAutoFit/>
          </a:bodyPr>
          <a:lstStyle/>
          <a:p>
            <a:pPr algn="ctr">
              <a:lnSpc>
                <a:spcPts val="8316"/>
              </a:lnSpc>
            </a:pPr>
            <a:r>
              <a:rPr lang="en-US" sz="6397">
                <a:solidFill>
                  <a:srgbClr val="2A2E3A"/>
                </a:solidFill>
                <a:latin typeface="Klein Bold"/>
              </a:rPr>
              <a:t>IN HOUSE MANUFACTURED</a:t>
            </a:r>
            <a:r>
              <a:rPr lang="en-US" sz="6397">
                <a:solidFill>
                  <a:srgbClr val="2A2E3A"/>
                </a:solidFill>
                <a:latin typeface="Klein Bold"/>
              </a:rPr>
              <a:t> </a:t>
            </a:r>
            <a:r>
              <a:rPr lang="en-US" sz="6397">
                <a:solidFill>
                  <a:srgbClr val="718BAB"/>
                </a:solidFill>
                <a:latin typeface="Klein Bold"/>
              </a:rPr>
              <a:t>PRESS TOOL</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340491"/>
            <a:chOff x="0" y="0"/>
            <a:chExt cx="4816593" cy="616426"/>
          </a:xfrm>
        </p:grpSpPr>
        <p:sp>
          <p:nvSpPr>
            <p:cNvPr name="Freeform 3" id="3"/>
            <p:cNvSpPr/>
            <p:nvPr/>
          </p:nvSpPr>
          <p:spPr>
            <a:xfrm flipH="false" flipV="false" rot="0">
              <a:off x="0" y="0"/>
              <a:ext cx="4816592" cy="616426"/>
            </a:xfrm>
            <a:custGeom>
              <a:avLst/>
              <a:gdLst/>
              <a:ahLst/>
              <a:cxnLst/>
              <a:rect r="r" b="b" t="t" l="l"/>
              <a:pathLst>
                <a:path h="616426" w="4816592">
                  <a:moveTo>
                    <a:pt x="0" y="0"/>
                  </a:moveTo>
                  <a:lnTo>
                    <a:pt x="4816592" y="0"/>
                  </a:lnTo>
                  <a:lnTo>
                    <a:pt x="4816592" y="616426"/>
                  </a:lnTo>
                  <a:lnTo>
                    <a:pt x="0" y="616426"/>
                  </a:lnTo>
                  <a:close/>
                </a:path>
              </a:pathLst>
            </a:custGeom>
            <a:solidFill>
              <a:srgbClr val="153969"/>
            </a:solidFill>
          </p:spPr>
        </p:sp>
        <p:sp>
          <p:nvSpPr>
            <p:cNvPr name="TextBox 4" id="4"/>
            <p:cNvSpPr txBox="true"/>
            <p:nvPr/>
          </p:nvSpPr>
          <p:spPr>
            <a:xfrm>
              <a:off x="0" y="-66675"/>
              <a:ext cx="4816593" cy="683101"/>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0">
            <a:off x="0" y="0"/>
            <a:ext cx="18288000" cy="2340491"/>
            <a:chOff x="0" y="0"/>
            <a:chExt cx="24384000" cy="3120655"/>
          </a:xfrm>
        </p:grpSpPr>
        <p:pic>
          <p:nvPicPr>
            <p:cNvPr name="Picture 6" id="6"/>
            <p:cNvPicPr>
              <a:picLocks noChangeAspect="true"/>
            </p:cNvPicPr>
            <p:nvPr/>
          </p:nvPicPr>
          <p:blipFill>
            <a:blip r:embed="rId2">
              <a:alphaModFix amt="14000"/>
            </a:blip>
            <a:srcRect l="0" t="45734" r="0" b="45734"/>
            <a:stretch>
              <a:fillRect/>
            </a:stretch>
          </p:blipFill>
          <p:spPr>
            <a:xfrm flipH="false" flipV="false">
              <a:off x="0" y="0"/>
              <a:ext cx="24384000" cy="3120655"/>
            </a:xfrm>
            <a:prstGeom prst="rect">
              <a:avLst/>
            </a:prstGeom>
          </p:spPr>
        </p:pic>
      </p:grpSp>
      <p:sp>
        <p:nvSpPr>
          <p:cNvPr name="Freeform 7" id="7"/>
          <p:cNvSpPr/>
          <p:nvPr/>
        </p:nvSpPr>
        <p:spPr>
          <a:xfrm flipH="false" flipV="false" rot="0">
            <a:off x="3680753" y="2501463"/>
            <a:ext cx="10926493" cy="7393868"/>
          </a:xfrm>
          <a:custGeom>
            <a:avLst/>
            <a:gdLst/>
            <a:ahLst/>
            <a:cxnLst/>
            <a:rect r="r" b="b" t="t" l="l"/>
            <a:pathLst>
              <a:path h="7393868" w="10926493">
                <a:moveTo>
                  <a:pt x="0" y="0"/>
                </a:moveTo>
                <a:lnTo>
                  <a:pt x="10926494" y="0"/>
                </a:lnTo>
                <a:lnTo>
                  <a:pt x="10926494" y="7393867"/>
                </a:lnTo>
                <a:lnTo>
                  <a:pt x="0" y="7393867"/>
                </a:lnTo>
                <a:lnTo>
                  <a:pt x="0" y="0"/>
                </a:lnTo>
                <a:close/>
              </a:path>
            </a:pathLst>
          </a:custGeom>
          <a:blipFill>
            <a:blip r:embed="rId3"/>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340491"/>
            <a:chOff x="0" y="0"/>
            <a:chExt cx="4816593" cy="616426"/>
          </a:xfrm>
        </p:grpSpPr>
        <p:sp>
          <p:nvSpPr>
            <p:cNvPr name="Freeform 3" id="3"/>
            <p:cNvSpPr/>
            <p:nvPr/>
          </p:nvSpPr>
          <p:spPr>
            <a:xfrm flipH="false" flipV="false" rot="0">
              <a:off x="0" y="0"/>
              <a:ext cx="4816592" cy="616426"/>
            </a:xfrm>
            <a:custGeom>
              <a:avLst/>
              <a:gdLst/>
              <a:ahLst/>
              <a:cxnLst/>
              <a:rect r="r" b="b" t="t" l="l"/>
              <a:pathLst>
                <a:path h="616426" w="4816592">
                  <a:moveTo>
                    <a:pt x="0" y="0"/>
                  </a:moveTo>
                  <a:lnTo>
                    <a:pt x="4816592" y="0"/>
                  </a:lnTo>
                  <a:lnTo>
                    <a:pt x="4816592" y="616426"/>
                  </a:lnTo>
                  <a:lnTo>
                    <a:pt x="0" y="616426"/>
                  </a:lnTo>
                  <a:close/>
                </a:path>
              </a:pathLst>
            </a:custGeom>
            <a:solidFill>
              <a:srgbClr val="153969"/>
            </a:solidFill>
          </p:spPr>
        </p:sp>
        <p:sp>
          <p:nvSpPr>
            <p:cNvPr name="TextBox 4" id="4"/>
            <p:cNvSpPr txBox="true"/>
            <p:nvPr/>
          </p:nvSpPr>
          <p:spPr>
            <a:xfrm>
              <a:off x="0" y="-66675"/>
              <a:ext cx="4816593" cy="683101"/>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0">
            <a:off x="0" y="0"/>
            <a:ext cx="18288000" cy="2340491"/>
            <a:chOff x="0" y="0"/>
            <a:chExt cx="24384000" cy="3120655"/>
          </a:xfrm>
        </p:grpSpPr>
        <p:pic>
          <p:nvPicPr>
            <p:cNvPr name="Picture 6" id="6"/>
            <p:cNvPicPr>
              <a:picLocks noChangeAspect="true"/>
            </p:cNvPicPr>
            <p:nvPr/>
          </p:nvPicPr>
          <p:blipFill>
            <a:blip r:embed="rId2">
              <a:alphaModFix amt="14000"/>
            </a:blip>
            <a:srcRect l="0" t="45734" r="0" b="45734"/>
            <a:stretch>
              <a:fillRect/>
            </a:stretch>
          </p:blipFill>
          <p:spPr>
            <a:xfrm flipH="false" flipV="false">
              <a:off x="0" y="0"/>
              <a:ext cx="24384000" cy="3120655"/>
            </a:xfrm>
            <a:prstGeom prst="rect">
              <a:avLst/>
            </a:prstGeom>
          </p:spPr>
        </p:pic>
      </p:grpSp>
      <p:sp>
        <p:nvSpPr>
          <p:cNvPr name="Freeform 7" id="7"/>
          <p:cNvSpPr/>
          <p:nvPr/>
        </p:nvSpPr>
        <p:spPr>
          <a:xfrm flipH="false" flipV="false" rot="0">
            <a:off x="2260876" y="2585420"/>
            <a:ext cx="13766249" cy="7474886"/>
          </a:xfrm>
          <a:custGeom>
            <a:avLst/>
            <a:gdLst/>
            <a:ahLst/>
            <a:cxnLst/>
            <a:rect r="r" b="b" t="t" l="l"/>
            <a:pathLst>
              <a:path h="7474886" w="13766249">
                <a:moveTo>
                  <a:pt x="0" y="0"/>
                </a:moveTo>
                <a:lnTo>
                  <a:pt x="13766248" y="0"/>
                </a:lnTo>
                <a:lnTo>
                  <a:pt x="13766248" y="7474886"/>
                </a:lnTo>
                <a:lnTo>
                  <a:pt x="0" y="7474886"/>
                </a:lnTo>
                <a:lnTo>
                  <a:pt x="0" y="0"/>
                </a:lnTo>
                <a:close/>
              </a:path>
            </a:pathLst>
          </a:custGeom>
          <a:blipFill>
            <a:blip r:embed="rId3"/>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340491"/>
            <a:chOff x="0" y="0"/>
            <a:chExt cx="4816593" cy="616426"/>
          </a:xfrm>
        </p:grpSpPr>
        <p:sp>
          <p:nvSpPr>
            <p:cNvPr name="Freeform 3" id="3"/>
            <p:cNvSpPr/>
            <p:nvPr/>
          </p:nvSpPr>
          <p:spPr>
            <a:xfrm flipH="false" flipV="false" rot="0">
              <a:off x="0" y="0"/>
              <a:ext cx="4816592" cy="616426"/>
            </a:xfrm>
            <a:custGeom>
              <a:avLst/>
              <a:gdLst/>
              <a:ahLst/>
              <a:cxnLst/>
              <a:rect r="r" b="b" t="t" l="l"/>
              <a:pathLst>
                <a:path h="616426" w="4816592">
                  <a:moveTo>
                    <a:pt x="0" y="0"/>
                  </a:moveTo>
                  <a:lnTo>
                    <a:pt x="4816592" y="0"/>
                  </a:lnTo>
                  <a:lnTo>
                    <a:pt x="4816592" y="616426"/>
                  </a:lnTo>
                  <a:lnTo>
                    <a:pt x="0" y="616426"/>
                  </a:lnTo>
                  <a:close/>
                </a:path>
              </a:pathLst>
            </a:custGeom>
            <a:solidFill>
              <a:srgbClr val="153969"/>
            </a:solidFill>
          </p:spPr>
        </p:sp>
        <p:sp>
          <p:nvSpPr>
            <p:cNvPr name="TextBox 4" id="4"/>
            <p:cNvSpPr txBox="true"/>
            <p:nvPr/>
          </p:nvSpPr>
          <p:spPr>
            <a:xfrm>
              <a:off x="0" y="-66675"/>
              <a:ext cx="4816593" cy="683101"/>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0">
            <a:off x="0" y="0"/>
            <a:ext cx="18288000" cy="2340491"/>
            <a:chOff x="0" y="0"/>
            <a:chExt cx="24384000" cy="3120655"/>
          </a:xfrm>
        </p:grpSpPr>
        <p:pic>
          <p:nvPicPr>
            <p:cNvPr name="Picture 6" id="6"/>
            <p:cNvPicPr>
              <a:picLocks noChangeAspect="true"/>
            </p:cNvPicPr>
            <p:nvPr/>
          </p:nvPicPr>
          <p:blipFill>
            <a:blip r:embed="rId2">
              <a:alphaModFix amt="14000"/>
            </a:blip>
            <a:srcRect l="0" t="45734" r="0" b="45734"/>
            <a:stretch>
              <a:fillRect/>
            </a:stretch>
          </p:blipFill>
          <p:spPr>
            <a:xfrm flipH="false" flipV="false">
              <a:off x="0" y="0"/>
              <a:ext cx="24384000" cy="3120655"/>
            </a:xfrm>
            <a:prstGeom prst="rect">
              <a:avLst/>
            </a:prstGeom>
          </p:spPr>
        </p:pic>
      </p:grpSp>
      <p:sp>
        <p:nvSpPr>
          <p:cNvPr name="Freeform 7" id="7"/>
          <p:cNvSpPr/>
          <p:nvPr/>
        </p:nvSpPr>
        <p:spPr>
          <a:xfrm flipH="false" flipV="false" rot="0">
            <a:off x="2631805" y="2538400"/>
            <a:ext cx="13024390" cy="7597561"/>
          </a:xfrm>
          <a:custGeom>
            <a:avLst/>
            <a:gdLst/>
            <a:ahLst/>
            <a:cxnLst/>
            <a:rect r="r" b="b" t="t" l="l"/>
            <a:pathLst>
              <a:path h="7597561" w="13024390">
                <a:moveTo>
                  <a:pt x="0" y="0"/>
                </a:moveTo>
                <a:lnTo>
                  <a:pt x="13024390" y="0"/>
                </a:lnTo>
                <a:lnTo>
                  <a:pt x="13024390" y="7597561"/>
                </a:lnTo>
                <a:lnTo>
                  <a:pt x="0" y="7597561"/>
                </a:lnTo>
                <a:lnTo>
                  <a:pt x="0" y="0"/>
                </a:lnTo>
                <a:close/>
              </a:path>
            </a:pathLst>
          </a:custGeom>
          <a:blipFill>
            <a:blip r:embed="rId3"/>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340491"/>
            <a:chOff x="0" y="0"/>
            <a:chExt cx="4816593" cy="616426"/>
          </a:xfrm>
        </p:grpSpPr>
        <p:sp>
          <p:nvSpPr>
            <p:cNvPr name="Freeform 3" id="3"/>
            <p:cNvSpPr/>
            <p:nvPr/>
          </p:nvSpPr>
          <p:spPr>
            <a:xfrm flipH="false" flipV="false" rot="0">
              <a:off x="0" y="0"/>
              <a:ext cx="4816592" cy="616426"/>
            </a:xfrm>
            <a:custGeom>
              <a:avLst/>
              <a:gdLst/>
              <a:ahLst/>
              <a:cxnLst/>
              <a:rect r="r" b="b" t="t" l="l"/>
              <a:pathLst>
                <a:path h="616426" w="4816592">
                  <a:moveTo>
                    <a:pt x="0" y="0"/>
                  </a:moveTo>
                  <a:lnTo>
                    <a:pt x="4816592" y="0"/>
                  </a:lnTo>
                  <a:lnTo>
                    <a:pt x="4816592" y="616426"/>
                  </a:lnTo>
                  <a:lnTo>
                    <a:pt x="0" y="616426"/>
                  </a:lnTo>
                  <a:close/>
                </a:path>
              </a:pathLst>
            </a:custGeom>
            <a:solidFill>
              <a:srgbClr val="153969"/>
            </a:solidFill>
          </p:spPr>
        </p:sp>
        <p:sp>
          <p:nvSpPr>
            <p:cNvPr name="TextBox 4" id="4"/>
            <p:cNvSpPr txBox="true"/>
            <p:nvPr/>
          </p:nvSpPr>
          <p:spPr>
            <a:xfrm>
              <a:off x="0" y="-66675"/>
              <a:ext cx="4816593" cy="683101"/>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0">
            <a:off x="0" y="0"/>
            <a:ext cx="18288000" cy="2340491"/>
            <a:chOff x="0" y="0"/>
            <a:chExt cx="24384000" cy="3120655"/>
          </a:xfrm>
        </p:grpSpPr>
        <p:pic>
          <p:nvPicPr>
            <p:cNvPr name="Picture 6" id="6"/>
            <p:cNvPicPr>
              <a:picLocks noChangeAspect="true"/>
            </p:cNvPicPr>
            <p:nvPr/>
          </p:nvPicPr>
          <p:blipFill>
            <a:blip r:embed="rId2">
              <a:alphaModFix amt="14000"/>
            </a:blip>
            <a:srcRect l="0" t="45734" r="0" b="45734"/>
            <a:stretch>
              <a:fillRect/>
            </a:stretch>
          </p:blipFill>
          <p:spPr>
            <a:xfrm flipH="false" flipV="false">
              <a:off x="0" y="0"/>
              <a:ext cx="24384000" cy="3120655"/>
            </a:xfrm>
            <a:prstGeom prst="rect">
              <a:avLst/>
            </a:prstGeom>
          </p:spPr>
        </p:pic>
      </p:grpSp>
      <p:sp>
        <p:nvSpPr>
          <p:cNvPr name="Freeform 7" id="7"/>
          <p:cNvSpPr/>
          <p:nvPr/>
        </p:nvSpPr>
        <p:spPr>
          <a:xfrm flipH="false" flipV="false" rot="0">
            <a:off x="586177" y="270884"/>
            <a:ext cx="16673123" cy="9745233"/>
          </a:xfrm>
          <a:custGeom>
            <a:avLst/>
            <a:gdLst/>
            <a:ahLst/>
            <a:cxnLst/>
            <a:rect r="r" b="b" t="t" l="l"/>
            <a:pathLst>
              <a:path h="9745233" w="16673123">
                <a:moveTo>
                  <a:pt x="0" y="0"/>
                </a:moveTo>
                <a:lnTo>
                  <a:pt x="16673123" y="0"/>
                </a:lnTo>
                <a:lnTo>
                  <a:pt x="16673123" y="9745232"/>
                </a:lnTo>
                <a:lnTo>
                  <a:pt x="0" y="9745232"/>
                </a:lnTo>
                <a:lnTo>
                  <a:pt x="0" y="0"/>
                </a:lnTo>
                <a:close/>
              </a:path>
            </a:pathLst>
          </a:custGeom>
          <a:blipFill>
            <a:blip r:embed="rId3"/>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53969"/>
        </a:solidFill>
      </p:bgPr>
    </p:bg>
    <p:spTree>
      <p:nvGrpSpPr>
        <p:cNvPr id="1" name=""/>
        <p:cNvGrpSpPr/>
        <p:nvPr/>
      </p:nvGrpSpPr>
      <p:grpSpPr>
        <a:xfrm>
          <a:off x="0" y="0"/>
          <a:ext cx="0" cy="0"/>
          <a:chOff x="0" y="0"/>
          <a:chExt cx="0" cy="0"/>
        </a:xfrm>
      </p:grpSpPr>
      <p:grpSp>
        <p:nvGrpSpPr>
          <p:cNvPr name="Group 2" id="2"/>
          <p:cNvGrpSpPr/>
          <p:nvPr/>
        </p:nvGrpSpPr>
        <p:grpSpPr>
          <a:xfrm rot="0">
            <a:off x="9525" y="0"/>
            <a:ext cx="18288000" cy="3773114"/>
            <a:chOff x="0" y="0"/>
            <a:chExt cx="24384000" cy="5030819"/>
          </a:xfrm>
        </p:grpSpPr>
        <p:pic>
          <p:nvPicPr>
            <p:cNvPr name="Picture 3" id="3"/>
            <p:cNvPicPr>
              <a:picLocks noChangeAspect="true"/>
            </p:cNvPicPr>
            <p:nvPr/>
          </p:nvPicPr>
          <p:blipFill>
            <a:blip r:embed="rId2">
              <a:alphaModFix amt="14000"/>
            </a:blip>
            <a:srcRect l="0" t="27933" r="0" b="41099"/>
            <a:stretch>
              <a:fillRect/>
            </a:stretch>
          </p:blipFill>
          <p:spPr>
            <a:xfrm flipH="false" flipV="false">
              <a:off x="0" y="0"/>
              <a:ext cx="24384000" cy="5030819"/>
            </a:xfrm>
            <a:prstGeom prst="rect">
              <a:avLst/>
            </a:prstGeom>
          </p:spPr>
        </p:pic>
      </p:grpSp>
      <p:grpSp>
        <p:nvGrpSpPr>
          <p:cNvPr name="Group 4" id="4"/>
          <p:cNvGrpSpPr/>
          <p:nvPr/>
        </p:nvGrpSpPr>
        <p:grpSpPr>
          <a:xfrm rot="0">
            <a:off x="0" y="3773114"/>
            <a:ext cx="18288000" cy="6513886"/>
            <a:chOff x="0" y="0"/>
            <a:chExt cx="4816593" cy="1715591"/>
          </a:xfrm>
        </p:grpSpPr>
        <p:sp>
          <p:nvSpPr>
            <p:cNvPr name="Freeform 5" id="5"/>
            <p:cNvSpPr/>
            <p:nvPr/>
          </p:nvSpPr>
          <p:spPr>
            <a:xfrm flipH="false" flipV="false" rot="0">
              <a:off x="0" y="0"/>
              <a:ext cx="4816592" cy="1715591"/>
            </a:xfrm>
            <a:custGeom>
              <a:avLst/>
              <a:gdLst/>
              <a:ahLst/>
              <a:cxnLst/>
              <a:rect r="r" b="b" t="t" l="l"/>
              <a:pathLst>
                <a:path h="1715591" w="4816592">
                  <a:moveTo>
                    <a:pt x="0" y="0"/>
                  </a:moveTo>
                  <a:lnTo>
                    <a:pt x="4816592" y="0"/>
                  </a:lnTo>
                  <a:lnTo>
                    <a:pt x="4816592" y="1715591"/>
                  </a:lnTo>
                  <a:lnTo>
                    <a:pt x="0" y="1715591"/>
                  </a:lnTo>
                  <a:close/>
                </a:path>
              </a:pathLst>
            </a:custGeom>
            <a:solidFill>
              <a:srgbClr val="F4F4F4"/>
            </a:solidFill>
          </p:spPr>
        </p:sp>
        <p:sp>
          <p:nvSpPr>
            <p:cNvPr name="TextBox 6" id="6"/>
            <p:cNvSpPr txBox="true"/>
            <p:nvPr/>
          </p:nvSpPr>
          <p:spPr>
            <a:xfrm>
              <a:off x="0" y="-66675"/>
              <a:ext cx="4816593" cy="1782266"/>
            </a:xfrm>
            <a:prstGeom prst="rect">
              <a:avLst/>
            </a:prstGeom>
          </p:spPr>
          <p:txBody>
            <a:bodyPr anchor="ctr" rtlCol="false" tIns="50800" lIns="50800" bIns="50800" rIns="50800"/>
            <a:lstStyle/>
            <a:p>
              <a:pPr algn="ctr">
                <a:lnSpc>
                  <a:spcPts val="3639"/>
                </a:lnSpc>
              </a:pPr>
            </a:p>
          </p:txBody>
        </p:sp>
      </p:grpSp>
      <p:sp>
        <p:nvSpPr>
          <p:cNvPr name="TextBox 7" id="7"/>
          <p:cNvSpPr txBox="true"/>
          <p:nvPr/>
        </p:nvSpPr>
        <p:spPr>
          <a:xfrm rot="0">
            <a:off x="4639504" y="1391465"/>
            <a:ext cx="9008992" cy="1139825"/>
          </a:xfrm>
          <a:prstGeom prst="rect">
            <a:avLst/>
          </a:prstGeom>
        </p:spPr>
        <p:txBody>
          <a:bodyPr anchor="t" rtlCol="false" tIns="0" lIns="0" bIns="0" rIns="0">
            <a:spAutoFit/>
          </a:bodyPr>
          <a:lstStyle/>
          <a:p>
            <a:pPr algn="ctr">
              <a:lnSpc>
                <a:spcPts val="9099"/>
              </a:lnSpc>
            </a:pPr>
            <a:r>
              <a:rPr lang="en-US" sz="6999">
                <a:solidFill>
                  <a:srgbClr val="FFFFFF"/>
                </a:solidFill>
                <a:latin typeface="Klein Bold"/>
              </a:rPr>
              <a:t>INTRODUCTION</a:t>
            </a:r>
          </a:p>
        </p:txBody>
      </p:sp>
      <p:sp>
        <p:nvSpPr>
          <p:cNvPr name="Freeform 8" id="8"/>
          <p:cNvSpPr/>
          <p:nvPr/>
        </p:nvSpPr>
        <p:spPr>
          <a:xfrm flipH="false" flipV="false" rot="0">
            <a:off x="8333203" y="-1109791"/>
            <a:ext cx="1621594" cy="1621594"/>
          </a:xfrm>
          <a:custGeom>
            <a:avLst/>
            <a:gdLst/>
            <a:ahLst/>
            <a:cxnLst/>
            <a:rect r="r" b="b" t="t" l="l"/>
            <a:pathLst>
              <a:path h="1621594" w="1621594">
                <a:moveTo>
                  <a:pt x="0" y="0"/>
                </a:moveTo>
                <a:lnTo>
                  <a:pt x="1621594" y="0"/>
                </a:lnTo>
                <a:lnTo>
                  <a:pt x="1621594" y="1621594"/>
                </a:lnTo>
                <a:lnTo>
                  <a:pt x="0" y="16215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8333203" y="9678747"/>
            <a:ext cx="1621594" cy="1621594"/>
          </a:xfrm>
          <a:custGeom>
            <a:avLst/>
            <a:gdLst/>
            <a:ahLst/>
            <a:cxnLst/>
            <a:rect r="r" b="b" t="t" l="l"/>
            <a:pathLst>
              <a:path h="1621594" w="1621594">
                <a:moveTo>
                  <a:pt x="0" y="0"/>
                </a:moveTo>
                <a:lnTo>
                  <a:pt x="1621594" y="0"/>
                </a:lnTo>
                <a:lnTo>
                  <a:pt x="1621594" y="1621594"/>
                </a:lnTo>
                <a:lnTo>
                  <a:pt x="0" y="162159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2036159" y="4204555"/>
            <a:ext cx="14726940" cy="7600950"/>
          </a:xfrm>
          <a:prstGeom prst="rect">
            <a:avLst/>
          </a:prstGeom>
        </p:spPr>
        <p:txBody>
          <a:bodyPr anchor="t" rtlCol="false" tIns="0" lIns="0" bIns="0" rIns="0">
            <a:spAutoFit/>
          </a:bodyPr>
          <a:lstStyle/>
          <a:p>
            <a:pPr>
              <a:lnSpc>
                <a:spcPts val="3933"/>
              </a:lnSpc>
            </a:pPr>
            <a:r>
              <a:rPr lang="en-US" sz="3277">
                <a:solidFill>
                  <a:srgbClr val="2A2E3A"/>
                </a:solidFill>
                <a:latin typeface="Klein Bold"/>
              </a:rPr>
              <a:t>Tapovan Group was established in 2008 with the aim of participating in and catalyzing the modernization of the Indian automotive and non automotive components industrial sector. Tapovan Group primarily deals in supplying engineering and Manufacturing services like,</a:t>
            </a:r>
          </a:p>
          <a:p>
            <a:pPr>
              <a:lnSpc>
                <a:spcPts val="3933"/>
              </a:lnSpc>
            </a:pPr>
          </a:p>
          <a:p>
            <a:pPr marL="707646" indent="-353823" lvl="1">
              <a:lnSpc>
                <a:spcPts val="3933"/>
              </a:lnSpc>
              <a:buFont typeface="Arial"/>
              <a:buChar char="•"/>
            </a:pPr>
            <a:r>
              <a:rPr lang="en-US" sz="3277">
                <a:solidFill>
                  <a:srgbClr val="2A2E3A"/>
                </a:solidFill>
                <a:latin typeface="Klein Bold"/>
              </a:rPr>
              <a:t>Sheet metal press Component</a:t>
            </a:r>
          </a:p>
          <a:p>
            <a:pPr marL="707646" indent="-353823" lvl="1">
              <a:lnSpc>
                <a:spcPts val="3933"/>
              </a:lnSpc>
              <a:buFont typeface="Arial"/>
              <a:buChar char="•"/>
            </a:pPr>
            <a:r>
              <a:rPr lang="en-US" sz="3277">
                <a:solidFill>
                  <a:srgbClr val="2A2E3A"/>
                </a:solidFill>
                <a:latin typeface="Klein Bold"/>
              </a:rPr>
              <a:t>Precision manufacturing of sheet metal stamping</a:t>
            </a:r>
          </a:p>
          <a:p>
            <a:pPr marL="707646" indent="-353823" lvl="1">
              <a:lnSpc>
                <a:spcPts val="3933"/>
              </a:lnSpc>
              <a:buFont typeface="Arial"/>
              <a:buChar char="•"/>
            </a:pPr>
            <a:r>
              <a:rPr lang="en-US" sz="3277">
                <a:solidFill>
                  <a:srgbClr val="2A2E3A"/>
                </a:solidFill>
                <a:latin typeface="Klein Bold"/>
              </a:rPr>
              <a:t>Tooling's Manufacturing</a:t>
            </a:r>
          </a:p>
          <a:p>
            <a:pPr marL="707646" indent="-353823" lvl="1">
              <a:lnSpc>
                <a:spcPts val="3933"/>
              </a:lnSpc>
              <a:buFont typeface="Arial"/>
              <a:buChar char="•"/>
            </a:pPr>
            <a:r>
              <a:rPr lang="en-US" sz="3277">
                <a:solidFill>
                  <a:srgbClr val="2A2E3A"/>
                </a:solidFill>
                <a:latin typeface="Klein Bold"/>
              </a:rPr>
              <a:t>Proto type</a:t>
            </a:r>
          </a:p>
          <a:p>
            <a:pPr marL="707646" indent="-353823" lvl="1">
              <a:lnSpc>
                <a:spcPts val="3933"/>
              </a:lnSpc>
              <a:buFont typeface="Arial"/>
              <a:buChar char="•"/>
            </a:pPr>
            <a:r>
              <a:rPr lang="en-US" sz="3277">
                <a:solidFill>
                  <a:srgbClr val="2A2E3A"/>
                </a:solidFill>
                <a:latin typeface="Klein Bold"/>
              </a:rPr>
              <a:t>Precision machining</a:t>
            </a:r>
          </a:p>
          <a:p>
            <a:pPr>
              <a:lnSpc>
                <a:spcPts val="3933"/>
              </a:lnSpc>
            </a:pPr>
          </a:p>
          <a:p>
            <a:pPr>
              <a:lnSpc>
                <a:spcPts val="3933"/>
              </a:lnSpc>
            </a:pPr>
          </a:p>
          <a:p>
            <a:pPr>
              <a:lnSpc>
                <a:spcPts val="3933"/>
              </a:lnSpc>
            </a:pPr>
          </a:p>
          <a:p>
            <a:pPr>
              <a:lnSpc>
                <a:spcPts val="5133"/>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2028825" y="0"/>
            <a:ext cx="14740171" cy="10285586"/>
          </a:xfrm>
          <a:custGeom>
            <a:avLst/>
            <a:gdLst/>
            <a:ahLst/>
            <a:cxnLst/>
            <a:rect r="r" b="b" t="t" l="l"/>
            <a:pathLst>
              <a:path h="10285586" w="14740171">
                <a:moveTo>
                  <a:pt x="0" y="0"/>
                </a:moveTo>
                <a:lnTo>
                  <a:pt x="14740171" y="0"/>
                </a:lnTo>
                <a:lnTo>
                  <a:pt x="14740171" y="10285586"/>
                </a:lnTo>
                <a:lnTo>
                  <a:pt x="0" y="10285586"/>
                </a:lnTo>
                <a:lnTo>
                  <a:pt x="0" y="0"/>
                </a:lnTo>
                <a:close/>
              </a:path>
            </a:pathLst>
          </a:custGeom>
          <a:blipFill>
            <a:blip r:embed="rId2"/>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842029" y="271188"/>
            <a:ext cx="14603943" cy="9744624"/>
          </a:xfrm>
          <a:custGeom>
            <a:avLst/>
            <a:gdLst/>
            <a:ahLst/>
            <a:cxnLst/>
            <a:rect r="r" b="b" t="t" l="l"/>
            <a:pathLst>
              <a:path h="9744624" w="14603943">
                <a:moveTo>
                  <a:pt x="0" y="0"/>
                </a:moveTo>
                <a:lnTo>
                  <a:pt x="14603942" y="0"/>
                </a:lnTo>
                <a:lnTo>
                  <a:pt x="14603942" y="9744624"/>
                </a:lnTo>
                <a:lnTo>
                  <a:pt x="0" y="9744624"/>
                </a:lnTo>
                <a:lnTo>
                  <a:pt x="0" y="0"/>
                </a:lnTo>
                <a:close/>
              </a:path>
            </a:pathLst>
          </a:custGeom>
          <a:blipFill>
            <a:blip r:embed="rId2"/>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73413">
            <a:off x="11390104" y="-1489056"/>
            <a:ext cx="13265113" cy="13265113"/>
          </a:xfrm>
          <a:custGeom>
            <a:avLst/>
            <a:gdLst/>
            <a:ahLst/>
            <a:cxnLst/>
            <a:rect r="r" b="b" t="t" l="l"/>
            <a:pathLst>
              <a:path h="13265113" w="13265113">
                <a:moveTo>
                  <a:pt x="0" y="0"/>
                </a:moveTo>
                <a:lnTo>
                  <a:pt x="13265113" y="0"/>
                </a:lnTo>
                <a:lnTo>
                  <a:pt x="13265113" y="13265112"/>
                </a:lnTo>
                <a:lnTo>
                  <a:pt x="0" y="132651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0001" y="2014422"/>
            <a:ext cx="11560538" cy="7104343"/>
          </a:xfrm>
          <a:custGeom>
            <a:avLst/>
            <a:gdLst/>
            <a:ahLst/>
            <a:cxnLst/>
            <a:rect r="r" b="b" t="t" l="l"/>
            <a:pathLst>
              <a:path h="7104343" w="11560538">
                <a:moveTo>
                  <a:pt x="0" y="0"/>
                </a:moveTo>
                <a:lnTo>
                  <a:pt x="11560539" y="0"/>
                </a:lnTo>
                <a:lnTo>
                  <a:pt x="11560539" y="7104343"/>
                </a:lnTo>
                <a:lnTo>
                  <a:pt x="0" y="7104343"/>
                </a:lnTo>
                <a:lnTo>
                  <a:pt x="0" y="0"/>
                </a:lnTo>
                <a:close/>
              </a:path>
            </a:pathLst>
          </a:custGeom>
          <a:blipFill>
            <a:blip r:embed="rId4"/>
            <a:stretch>
              <a:fillRect l="0" t="0" r="0" b="0"/>
            </a:stretch>
          </a:blipFill>
        </p:spPr>
      </p:sp>
      <p:sp>
        <p:nvSpPr>
          <p:cNvPr name="TextBox 4" id="4"/>
          <p:cNvSpPr txBox="true"/>
          <p:nvPr/>
        </p:nvSpPr>
        <p:spPr>
          <a:xfrm rot="0">
            <a:off x="11927841" y="4155973"/>
            <a:ext cx="6094820" cy="550375"/>
          </a:xfrm>
          <a:prstGeom prst="rect">
            <a:avLst/>
          </a:prstGeom>
        </p:spPr>
        <p:txBody>
          <a:bodyPr anchor="t" rtlCol="false" tIns="0" lIns="0" bIns="0" rIns="0">
            <a:spAutoFit/>
          </a:bodyPr>
          <a:lstStyle/>
          <a:p>
            <a:pPr algn="ctr">
              <a:lnSpc>
                <a:spcPts val="4412"/>
              </a:lnSpc>
              <a:spcBef>
                <a:spcPct val="0"/>
              </a:spcBef>
            </a:pPr>
            <a:r>
              <a:rPr lang="en-US" sz="3151">
                <a:solidFill>
                  <a:srgbClr val="FFFFFF"/>
                </a:solidFill>
                <a:latin typeface="Helios"/>
              </a:rPr>
              <a:t>For VOLVO-EICHER and HONDA</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3608707"/>
          </a:xfrm>
          <a:custGeom>
            <a:avLst/>
            <a:gdLst/>
            <a:ahLst/>
            <a:cxnLst/>
            <a:rect r="r" b="b" t="t" l="l"/>
            <a:pathLst>
              <a:path h="3608707" w="18288000">
                <a:moveTo>
                  <a:pt x="0" y="0"/>
                </a:moveTo>
                <a:lnTo>
                  <a:pt x="18288000" y="0"/>
                </a:lnTo>
                <a:lnTo>
                  <a:pt x="18288000" y="3608707"/>
                </a:lnTo>
                <a:lnTo>
                  <a:pt x="0" y="3608707"/>
                </a:lnTo>
                <a:lnTo>
                  <a:pt x="0" y="0"/>
                </a:lnTo>
                <a:close/>
              </a:path>
            </a:pathLst>
          </a:custGeom>
          <a:blipFill>
            <a:blip r:embed="rId2">
              <a:extLst>
                <a:ext uri="{96DAC541-7B7A-43D3-8B79-37D633B846F1}">
                  <asvg:svgBlip xmlns:asvg="http://schemas.microsoft.com/office/drawing/2016/SVG/main" r:embed="rId3"/>
                </a:ext>
              </a:extLst>
            </a:blip>
            <a:stretch>
              <a:fillRect l="0" t="-184715" r="0" b="0"/>
            </a:stretch>
          </a:blipFill>
        </p:spPr>
      </p:sp>
      <p:sp>
        <p:nvSpPr>
          <p:cNvPr name="Freeform 3" id="3"/>
          <p:cNvSpPr/>
          <p:nvPr/>
        </p:nvSpPr>
        <p:spPr>
          <a:xfrm flipH="false" flipV="false" rot="0">
            <a:off x="3411166" y="3937743"/>
            <a:ext cx="11692379" cy="6702416"/>
          </a:xfrm>
          <a:custGeom>
            <a:avLst/>
            <a:gdLst/>
            <a:ahLst/>
            <a:cxnLst/>
            <a:rect r="r" b="b" t="t" l="l"/>
            <a:pathLst>
              <a:path h="6702416" w="11692379">
                <a:moveTo>
                  <a:pt x="0" y="0"/>
                </a:moveTo>
                <a:lnTo>
                  <a:pt x="11692378" y="0"/>
                </a:lnTo>
                <a:lnTo>
                  <a:pt x="11692378" y="6702417"/>
                </a:lnTo>
                <a:lnTo>
                  <a:pt x="0" y="6702417"/>
                </a:lnTo>
                <a:lnTo>
                  <a:pt x="0" y="0"/>
                </a:lnTo>
                <a:close/>
              </a:path>
            </a:pathLst>
          </a:custGeom>
          <a:blipFill>
            <a:blip r:embed="rId4"/>
            <a:stretch>
              <a:fillRect l="0" t="-555" r="0" b="-22849"/>
            </a:stretch>
          </a:blipFill>
        </p:spPr>
      </p:sp>
      <p:sp>
        <p:nvSpPr>
          <p:cNvPr name="TextBox 4" id="4"/>
          <p:cNvSpPr txBox="true"/>
          <p:nvPr/>
        </p:nvSpPr>
        <p:spPr>
          <a:xfrm rot="0">
            <a:off x="1028700" y="620078"/>
            <a:ext cx="12063594" cy="2292350"/>
          </a:xfrm>
          <a:prstGeom prst="rect">
            <a:avLst/>
          </a:prstGeom>
        </p:spPr>
        <p:txBody>
          <a:bodyPr anchor="t" rtlCol="false" tIns="0" lIns="0" bIns="0" rIns="0">
            <a:spAutoFit/>
          </a:bodyPr>
          <a:lstStyle/>
          <a:p>
            <a:pPr>
              <a:lnSpc>
                <a:spcPts val="9099"/>
              </a:lnSpc>
            </a:pPr>
            <a:r>
              <a:rPr lang="en-US" sz="6999">
                <a:solidFill>
                  <a:srgbClr val="FFFFFF"/>
                </a:solidFill>
                <a:latin typeface="Klein Bold"/>
              </a:rPr>
              <a:t>IN HOUSE DEVELOPED PARTS </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73413">
            <a:off x="11390104" y="-1489056"/>
            <a:ext cx="13265113" cy="13265113"/>
          </a:xfrm>
          <a:custGeom>
            <a:avLst/>
            <a:gdLst/>
            <a:ahLst/>
            <a:cxnLst/>
            <a:rect r="r" b="b" t="t" l="l"/>
            <a:pathLst>
              <a:path h="13265113" w="13265113">
                <a:moveTo>
                  <a:pt x="0" y="0"/>
                </a:moveTo>
                <a:lnTo>
                  <a:pt x="13265113" y="0"/>
                </a:lnTo>
                <a:lnTo>
                  <a:pt x="13265113" y="13265112"/>
                </a:lnTo>
                <a:lnTo>
                  <a:pt x="0" y="132651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7779" y="1275566"/>
            <a:ext cx="11519103" cy="7735868"/>
          </a:xfrm>
          <a:custGeom>
            <a:avLst/>
            <a:gdLst/>
            <a:ahLst/>
            <a:cxnLst/>
            <a:rect r="r" b="b" t="t" l="l"/>
            <a:pathLst>
              <a:path h="7735868" w="11519103">
                <a:moveTo>
                  <a:pt x="0" y="0"/>
                </a:moveTo>
                <a:lnTo>
                  <a:pt x="11519103" y="0"/>
                </a:lnTo>
                <a:lnTo>
                  <a:pt x="11519103" y="7735868"/>
                </a:lnTo>
                <a:lnTo>
                  <a:pt x="0" y="7735868"/>
                </a:lnTo>
                <a:lnTo>
                  <a:pt x="0" y="0"/>
                </a:lnTo>
                <a:close/>
              </a:path>
            </a:pathLst>
          </a:custGeom>
          <a:blipFill>
            <a:blip r:embed="rId4"/>
            <a:stretch>
              <a:fillRect l="0" t="0" r="0" b="0"/>
            </a:stretch>
          </a:blipFill>
        </p:spPr>
      </p:sp>
      <p:sp>
        <p:nvSpPr>
          <p:cNvPr name="TextBox 4" id="4"/>
          <p:cNvSpPr txBox="true"/>
          <p:nvPr/>
        </p:nvSpPr>
        <p:spPr>
          <a:xfrm rot="0">
            <a:off x="12193180" y="3323862"/>
            <a:ext cx="6094820" cy="3138202"/>
          </a:xfrm>
          <a:prstGeom prst="rect">
            <a:avLst/>
          </a:prstGeom>
        </p:spPr>
        <p:txBody>
          <a:bodyPr anchor="t" rtlCol="false" tIns="0" lIns="0" bIns="0" rIns="0">
            <a:spAutoFit/>
          </a:bodyPr>
          <a:lstStyle/>
          <a:p>
            <a:pPr algn="ctr">
              <a:lnSpc>
                <a:spcPts val="8316"/>
              </a:lnSpc>
              <a:spcBef>
                <a:spcPct val="0"/>
              </a:spcBef>
            </a:pPr>
            <a:r>
              <a:rPr lang="en-US" sz="6397">
                <a:solidFill>
                  <a:srgbClr val="FFFFFF"/>
                </a:solidFill>
                <a:latin typeface="Klein Bold"/>
              </a:rPr>
              <a:t>KTM DUKE SILENCER END CAPS </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050376" y="2413199"/>
            <a:ext cx="12187249" cy="7220658"/>
          </a:xfrm>
          <a:custGeom>
            <a:avLst/>
            <a:gdLst/>
            <a:ahLst/>
            <a:cxnLst/>
            <a:rect r="r" b="b" t="t" l="l"/>
            <a:pathLst>
              <a:path h="7220658" w="12187249">
                <a:moveTo>
                  <a:pt x="0" y="0"/>
                </a:moveTo>
                <a:lnTo>
                  <a:pt x="12187248" y="0"/>
                </a:lnTo>
                <a:lnTo>
                  <a:pt x="12187248" y="7220658"/>
                </a:lnTo>
                <a:lnTo>
                  <a:pt x="0" y="7220658"/>
                </a:lnTo>
                <a:lnTo>
                  <a:pt x="0" y="0"/>
                </a:lnTo>
                <a:close/>
              </a:path>
            </a:pathLst>
          </a:custGeom>
          <a:blipFill>
            <a:blip r:embed="rId2"/>
            <a:stretch>
              <a:fillRect l="0" t="0" r="0" b="0"/>
            </a:stretch>
          </a:blipFill>
          <a:ln w="142875" cap="sq">
            <a:solidFill>
              <a:srgbClr val="000000"/>
            </a:solidFill>
            <a:prstDash val="solid"/>
            <a:miter/>
          </a:ln>
        </p:spPr>
      </p:sp>
      <p:sp>
        <p:nvSpPr>
          <p:cNvPr name="TextBox 3" id="3"/>
          <p:cNvSpPr txBox="true"/>
          <p:nvPr/>
        </p:nvSpPr>
        <p:spPr>
          <a:xfrm rot="0">
            <a:off x="2750428" y="803141"/>
            <a:ext cx="12787144" cy="1048273"/>
          </a:xfrm>
          <a:prstGeom prst="rect">
            <a:avLst/>
          </a:prstGeom>
        </p:spPr>
        <p:txBody>
          <a:bodyPr anchor="t" rtlCol="false" tIns="0" lIns="0" bIns="0" rIns="0">
            <a:spAutoFit/>
          </a:bodyPr>
          <a:lstStyle/>
          <a:p>
            <a:pPr algn="ctr">
              <a:lnSpc>
                <a:spcPts val="8316"/>
              </a:lnSpc>
            </a:pPr>
            <a:r>
              <a:rPr lang="en-US" sz="6397">
                <a:solidFill>
                  <a:srgbClr val="2A2E3A"/>
                </a:solidFill>
                <a:latin typeface="Klein Bold"/>
              </a:rPr>
              <a:t>OTHER </a:t>
            </a:r>
            <a:r>
              <a:rPr lang="en-US" sz="6397">
                <a:solidFill>
                  <a:srgbClr val="2A2E3A"/>
                </a:solidFill>
                <a:latin typeface="Klein Bold"/>
              </a:rPr>
              <a:t> </a:t>
            </a:r>
            <a:r>
              <a:rPr lang="en-US" sz="6397">
                <a:solidFill>
                  <a:srgbClr val="718BAB"/>
                </a:solidFill>
                <a:latin typeface="Klein Bold"/>
              </a:rPr>
              <a:t>PARTS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46710" y="545998"/>
            <a:ext cx="15194580" cy="9195003"/>
          </a:xfrm>
          <a:custGeom>
            <a:avLst/>
            <a:gdLst/>
            <a:ahLst/>
            <a:cxnLst/>
            <a:rect r="r" b="b" t="t" l="l"/>
            <a:pathLst>
              <a:path h="9195003" w="15194580">
                <a:moveTo>
                  <a:pt x="0" y="0"/>
                </a:moveTo>
                <a:lnTo>
                  <a:pt x="15194580" y="0"/>
                </a:lnTo>
                <a:lnTo>
                  <a:pt x="15194580" y="9195004"/>
                </a:lnTo>
                <a:lnTo>
                  <a:pt x="0" y="9195004"/>
                </a:lnTo>
                <a:lnTo>
                  <a:pt x="0" y="0"/>
                </a:lnTo>
                <a:close/>
              </a:path>
            </a:pathLst>
          </a:custGeom>
          <a:blipFill>
            <a:blip r:embed="rId2"/>
            <a:stretch>
              <a:fillRect l="0" t="0" r="0" b="0"/>
            </a:stretch>
          </a:blipFill>
          <a:ln w="152400" cap="sq">
            <a:solidFill>
              <a:srgbClr val="000000"/>
            </a:solidFill>
            <a:prstDash val="solid"/>
            <a:miter/>
          </a:ln>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295400" y="-2122465"/>
            <a:ext cx="13960430" cy="13960430"/>
          </a:xfrm>
          <a:custGeom>
            <a:avLst/>
            <a:gdLst/>
            <a:ahLst/>
            <a:cxnLst/>
            <a:rect r="r" b="b" t="t" l="l"/>
            <a:pathLst>
              <a:path h="13960430" w="13960430">
                <a:moveTo>
                  <a:pt x="0" y="0"/>
                </a:moveTo>
                <a:lnTo>
                  <a:pt x="13960431" y="0"/>
                </a:lnTo>
                <a:lnTo>
                  <a:pt x="13960431" y="13960430"/>
                </a:lnTo>
                <a:lnTo>
                  <a:pt x="0" y="139604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522156" y="2018585"/>
            <a:ext cx="12491062" cy="5992089"/>
          </a:xfrm>
          <a:custGeom>
            <a:avLst/>
            <a:gdLst/>
            <a:ahLst/>
            <a:cxnLst/>
            <a:rect r="r" b="b" t="t" l="l"/>
            <a:pathLst>
              <a:path h="5992089" w="12491062">
                <a:moveTo>
                  <a:pt x="0" y="0"/>
                </a:moveTo>
                <a:lnTo>
                  <a:pt x="12491062" y="0"/>
                </a:lnTo>
                <a:lnTo>
                  <a:pt x="12491062" y="5992089"/>
                </a:lnTo>
                <a:lnTo>
                  <a:pt x="0" y="5992089"/>
                </a:lnTo>
                <a:lnTo>
                  <a:pt x="0" y="0"/>
                </a:lnTo>
                <a:close/>
              </a:path>
            </a:pathLst>
          </a:custGeom>
          <a:blipFill>
            <a:blip r:embed="rId4"/>
            <a:stretch>
              <a:fillRect l="0" t="0" r="0" b="0"/>
            </a:stretch>
          </a:blipFill>
        </p:spPr>
      </p:sp>
      <p:sp>
        <p:nvSpPr>
          <p:cNvPr name="TextBox 4" id="4"/>
          <p:cNvSpPr txBox="true"/>
          <p:nvPr/>
        </p:nvSpPr>
        <p:spPr>
          <a:xfrm rot="0">
            <a:off x="130629" y="3314065"/>
            <a:ext cx="5256424" cy="2181039"/>
          </a:xfrm>
          <a:prstGeom prst="rect">
            <a:avLst/>
          </a:prstGeom>
        </p:spPr>
        <p:txBody>
          <a:bodyPr anchor="t" rtlCol="false" tIns="0" lIns="0" bIns="0" rIns="0">
            <a:spAutoFit/>
          </a:bodyPr>
          <a:lstStyle/>
          <a:p>
            <a:pPr>
              <a:lnSpc>
                <a:spcPts val="8642"/>
              </a:lnSpc>
            </a:pPr>
            <a:r>
              <a:rPr lang="en-US" sz="6648">
                <a:solidFill>
                  <a:srgbClr val="2A2E3A"/>
                </a:solidFill>
                <a:latin typeface="Klein Bold"/>
              </a:rPr>
              <a:t>Our </a:t>
            </a:r>
            <a:r>
              <a:rPr lang="en-US" sz="6648">
                <a:solidFill>
                  <a:srgbClr val="718BAB"/>
                </a:solidFill>
                <a:latin typeface="Klein Bold"/>
              </a:rPr>
              <a:t>CUSTOMERS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73413">
            <a:off x="9283310" y="-2113117"/>
            <a:ext cx="13265113" cy="13265113"/>
          </a:xfrm>
          <a:custGeom>
            <a:avLst/>
            <a:gdLst/>
            <a:ahLst/>
            <a:cxnLst/>
            <a:rect r="r" b="b" t="t" l="l"/>
            <a:pathLst>
              <a:path h="13265113" w="13265113">
                <a:moveTo>
                  <a:pt x="0" y="0"/>
                </a:moveTo>
                <a:lnTo>
                  <a:pt x="13265113" y="0"/>
                </a:lnTo>
                <a:lnTo>
                  <a:pt x="13265113" y="13265112"/>
                </a:lnTo>
                <a:lnTo>
                  <a:pt x="0" y="132651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67802" y="-695325"/>
            <a:ext cx="12417410" cy="11560608"/>
            <a:chOff x="0" y="0"/>
            <a:chExt cx="6350000" cy="5911850"/>
          </a:xfrm>
        </p:grpSpPr>
        <p:sp>
          <p:nvSpPr>
            <p:cNvPr name="Freeform 4" id="4"/>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blipFill>
              <a:blip r:embed="rId4">
                <a:alphaModFix amt="90000"/>
              </a:blip>
              <a:stretch>
                <a:fillRect l="-19842" t="0" r="-19842" b="0"/>
              </a:stretch>
            </a:blipFill>
          </p:spPr>
        </p:sp>
      </p:grpSp>
      <p:grpSp>
        <p:nvGrpSpPr>
          <p:cNvPr name="Group 5" id="5"/>
          <p:cNvGrpSpPr/>
          <p:nvPr/>
        </p:nvGrpSpPr>
        <p:grpSpPr>
          <a:xfrm rot="0">
            <a:off x="1028700" y="4102991"/>
            <a:ext cx="1159668" cy="115966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4F4"/>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100"/>
                </a:lnSpc>
              </a:pPr>
            </a:p>
          </p:txBody>
        </p:sp>
      </p:grpSp>
      <p:sp>
        <p:nvSpPr>
          <p:cNvPr name="Freeform 8" id="8"/>
          <p:cNvSpPr/>
          <p:nvPr/>
        </p:nvSpPr>
        <p:spPr>
          <a:xfrm flipH="false" flipV="false" rot="0">
            <a:off x="1417102" y="4535596"/>
            <a:ext cx="382865" cy="294458"/>
          </a:xfrm>
          <a:custGeom>
            <a:avLst/>
            <a:gdLst/>
            <a:ahLst/>
            <a:cxnLst/>
            <a:rect r="r" b="b" t="t" l="l"/>
            <a:pathLst>
              <a:path h="294458" w="382865">
                <a:moveTo>
                  <a:pt x="0" y="0"/>
                </a:moveTo>
                <a:lnTo>
                  <a:pt x="382865" y="0"/>
                </a:lnTo>
                <a:lnTo>
                  <a:pt x="382865" y="294458"/>
                </a:lnTo>
                <a:lnTo>
                  <a:pt x="0" y="2944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p:nvPr/>
        </p:nvGrpSpPr>
        <p:grpSpPr>
          <a:xfrm rot="0">
            <a:off x="1028700" y="6440191"/>
            <a:ext cx="1159668" cy="115966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4F4"/>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100"/>
                </a:lnSpc>
              </a:pPr>
            </a:p>
          </p:txBody>
        </p:sp>
      </p:grpSp>
      <p:grpSp>
        <p:nvGrpSpPr>
          <p:cNvPr name="Group 12" id="12"/>
          <p:cNvGrpSpPr/>
          <p:nvPr/>
        </p:nvGrpSpPr>
        <p:grpSpPr>
          <a:xfrm rot="0">
            <a:off x="1028700" y="8187044"/>
            <a:ext cx="1159668" cy="115966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4F4"/>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100"/>
                </a:lnSpc>
              </a:pPr>
            </a:p>
          </p:txBody>
        </p:sp>
      </p:grpSp>
      <p:sp>
        <p:nvSpPr>
          <p:cNvPr name="Freeform 15" id="15"/>
          <p:cNvSpPr/>
          <p:nvPr/>
        </p:nvSpPr>
        <p:spPr>
          <a:xfrm flipH="false" flipV="false" rot="0">
            <a:off x="1447093" y="8531053"/>
            <a:ext cx="322882" cy="443062"/>
          </a:xfrm>
          <a:custGeom>
            <a:avLst/>
            <a:gdLst/>
            <a:ahLst/>
            <a:cxnLst/>
            <a:rect r="r" b="b" t="t" l="l"/>
            <a:pathLst>
              <a:path h="443062" w="322882">
                <a:moveTo>
                  <a:pt x="0" y="0"/>
                </a:moveTo>
                <a:lnTo>
                  <a:pt x="322882" y="0"/>
                </a:lnTo>
                <a:lnTo>
                  <a:pt x="322882" y="443062"/>
                </a:lnTo>
                <a:lnTo>
                  <a:pt x="0" y="44306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6" id="16"/>
          <p:cNvSpPr/>
          <p:nvPr/>
        </p:nvSpPr>
        <p:spPr>
          <a:xfrm flipH="false" flipV="false" rot="0">
            <a:off x="1358366" y="6632441"/>
            <a:ext cx="500336" cy="775168"/>
          </a:xfrm>
          <a:custGeom>
            <a:avLst/>
            <a:gdLst/>
            <a:ahLst/>
            <a:cxnLst/>
            <a:rect r="r" b="b" t="t" l="l"/>
            <a:pathLst>
              <a:path h="775168" w="500336">
                <a:moveTo>
                  <a:pt x="0" y="0"/>
                </a:moveTo>
                <a:lnTo>
                  <a:pt x="500336" y="0"/>
                </a:lnTo>
                <a:lnTo>
                  <a:pt x="500336" y="775168"/>
                </a:lnTo>
                <a:lnTo>
                  <a:pt x="0" y="77516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7" id="17"/>
          <p:cNvSpPr txBox="true"/>
          <p:nvPr/>
        </p:nvSpPr>
        <p:spPr>
          <a:xfrm rot="0">
            <a:off x="1028700" y="1001016"/>
            <a:ext cx="5837845" cy="2292350"/>
          </a:xfrm>
          <a:prstGeom prst="rect">
            <a:avLst/>
          </a:prstGeom>
        </p:spPr>
        <p:txBody>
          <a:bodyPr anchor="t" rtlCol="false" tIns="0" lIns="0" bIns="0" rIns="0">
            <a:spAutoFit/>
          </a:bodyPr>
          <a:lstStyle/>
          <a:p>
            <a:pPr>
              <a:lnSpc>
                <a:spcPts val="9099"/>
              </a:lnSpc>
            </a:pPr>
            <a:r>
              <a:rPr lang="en-US" sz="6999">
                <a:solidFill>
                  <a:srgbClr val="718BAB"/>
                </a:solidFill>
                <a:latin typeface="Klein Bold"/>
              </a:rPr>
              <a:t>Connect </a:t>
            </a:r>
            <a:r>
              <a:rPr lang="en-US" sz="6999">
                <a:solidFill>
                  <a:srgbClr val="2A2E3A"/>
                </a:solidFill>
                <a:latin typeface="Klein Bold"/>
              </a:rPr>
              <a:t>with us.</a:t>
            </a:r>
          </a:p>
        </p:txBody>
      </p:sp>
      <p:sp>
        <p:nvSpPr>
          <p:cNvPr name="TextBox 18" id="18"/>
          <p:cNvSpPr txBox="true"/>
          <p:nvPr/>
        </p:nvSpPr>
        <p:spPr>
          <a:xfrm rot="0">
            <a:off x="2910566" y="4717945"/>
            <a:ext cx="6498773" cy="476250"/>
          </a:xfrm>
          <a:prstGeom prst="rect">
            <a:avLst/>
          </a:prstGeom>
        </p:spPr>
        <p:txBody>
          <a:bodyPr anchor="t" rtlCol="false" tIns="0" lIns="0" bIns="0" rIns="0">
            <a:spAutoFit/>
          </a:bodyPr>
          <a:lstStyle/>
          <a:p>
            <a:pPr marL="0" indent="0" lvl="0">
              <a:lnSpc>
                <a:spcPts val="3600"/>
              </a:lnSpc>
              <a:spcBef>
                <a:spcPct val="0"/>
              </a:spcBef>
            </a:pPr>
            <a:r>
              <a:rPr lang="en-US" sz="3000">
                <a:solidFill>
                  <a:srgbClr val="2A2E3A"/>
                </a:solidFill>
                <a:latin typeface="Klein Bold"/>
              </a:rPr>
              <a:t>gopal.divakaran@tapovantools.in</a:t>
            </a:r>
          </a:p>
        </p:txBody>
      </p:sp>
      <p:sp>
        <p:nvSpPr>
          <p:cNvPr name="TextBox 19" id="19"/>
          <p:cNvSpPr txBox="true"/>
          <p:nvPr/>
        </p:nvSpPr>
        <p:spPr>
          <a:xfrm rot="0">
            <a:off x="2910566" y="4104780"/>
            <a:ext cx="5208644" cy="457835"/>
          </a:xfrm>
          <a:prstGeom prst="rect">
            <a:avLst/>
          </a:prstGeom>
        </p:spPr>
        <p:txBody>
          <a:bodyPr anchor="t" rtlCol="false" tIns="0" lIns="0" bIns="0" rIns="0">
            <a:spAutoFit/>
          </a:bodyPr>
          <a:lstStyle/>
          <a:p>
            <a:pPr marL="0" indent="0" lvl="0">
              <a:lnSpc>
                <a:spcPts val="3639"/>
              </a:lnSpc>
              <a:spcBef>
                <a:spcPct val="0"/>
              </a:spcBef>
            </a:pPr>
            <a:r>
              <a:rPr lang="en-US" sz="2599" u="none">
                <a:solidFill>
                  <a:srgbClr val="2A2E3A"/>
                </a:solidFill>
                <a:latin typeface="Helios"/>
              </a:rPr>
              <a:t>Email</a:t>
            </a:r>
          </a:p>
        </p:txBody>
      </p:sp>
      <p:grpSp>
        <p:nvGrpSpPr>
          <p:cNvPr name="Group 20" id="20"/>
          <p:cNvGrpSpPr/>
          <p:nvPr/>
        </p:nvGrpSpPr>
        <p:grpSpPr>
          <a:xfrm rot="0">
            <a:off x="2910566" y="6535653"/>
            <a:ext cx="5208644" cy="1479940"/>
            <a:chOff x="0" y="0"/>
            <a:chExt cx="6944859" cy="1973254"/>
          </a:xfrm>
        </p:grpSpPr>
        <p:sp>
          <p:nvSpPr>
            <p:cNvPr name="TextBox 21" id="21"/>
            <p:cNvSpPr txBox="true"/>
            <p:nvPr/>
          </p:nvSpPr>
          <p:spPr>
            <a:xfrm rot="0">
              <a:off x="0" y="735004"/>
              <a:ext cx="6944859" cy="1238250"/>
            </a:xfrm>
            <a:prstGeom prst="rect">
              <a:avLst/>
            </a:prstGeom>
          </p:spPr>
          <p:txBody>
            <a:bodyPr anchor="t" rtlCol="false" tIns="0" lIns="0" bIns="0" rIns="0">
              <a:spAutoFit/>
            </a:bodyPr>
            <a:lstStyle/>
            <a:p>
              <a:pPr marL="0" indent="0" lvl="0">
                <a:lnSpc>
                  <a:spcPts val="3600"/>
                </a:lnSpc>
                <a:spcBef>
                  <a:spcPct val="0"/>
                </a:spcBef>
              </a:pPr>
              <a:r>
                <a:rPr lang="en-US" sz="3000">
                  <a:solidFill>
                    <a:srgbClr val="2A2E3A"/>
                  </a:solidFill>
                  <a:latin typeface="Klein Bold"/>
                </a:rPr>
                <a:t>S block W220 MIDC BHOSARI PUNE 411026</a:t>
              </a:r>
            </a:p>
          </p:txBody>
        </p:sp>
        <p:sp>
          <p:nvSpPr>
            <p:cNvPr name="TextBox 22" id="22"/>
            <p:cNvSpPr txBox="true"/>
            <p:nvPr/>
          </p:nvSpPr>
          <p:spPr>
            <a:xfrm rot="0">
              <a:off x="0" y="-66675"/>
              <a:ext cx="6944859" cy="588222"/>
            </a:xfrm>
            <a:prstGeom prst="rect">
              <a:avLst/>
            </a:prstGeom>
          </p:spPr>
          <p:txBody>
            <a:bodyPr anchor="t" rtlCol="false" tIns="0" lIns="0" bIns="0" rIns="0">
              <a:spAutoFit/>
            </a:bodyPr>
            <a:lstStyle/>
            <a:p>
              <a:pPr marL="0" indent="0" lvl="0">
                <a:lnSpc>
                  <a:spcPts val="3639"/>
                </a:lnSpc>
                <a:spcBef>
                  <a:spcPct val="0"/>
                </a:spcBef>
              </a:pPr>
              <a:r>
                <a:rPr lang="en-US" sz="2599">
                  <a:solidFill>
                    <a:srgbClr val="2A2E3A"/>
                  </a:solidFill>
                  <a:latin typeface="Helios"/>
                </a:rPr>
                <a:t>Address</a:t>
              </a:r>
            </a:p>
          </p:txBody>
        </p:sp>
      </p:grpSp>
      <p:sp>
        <p:nvSpPr>
          <p:cNvPr name="TextBox 23" id="23"/>
          <p:cNvSpPr txBox="true"/>
          <p:nvPr/>
        </p:nvSpPr>
        <p:spPr>
          <a:xfrm rot="0">
            <a:off x="3062966" y="8733534"/>
            <a:ext cx="5208644" cy="476250"/>
          </a:xfrm>
          <a:prstGeom prst="rect">
            <a:avLst/>
          </a:prstGeom>
        </p:spPr>
        <p:txBody>
          <a:bodyPr anchor="t" rtlCol="false" tIns="0" lIns="0" bIns="0" rIns="0">
            <a:spAutoFit/>
          </a:bodyPr>
          <a:lstStyle/>
          <a:p>
            <a:pPr marL="0" indent="0" lvl="0">
              <a:lnSpc>
                <a:spcPts val="3600"/>
              </a:lnSpc>
              <a:spcBef>
                <a:spcPct val="0"/>
              </a:spcBef>
            </a:pPr>
            <a:r>
              <a:rPr lang="en-US" sz="3000">
                <a:solidFill>
                  <a:srgbClr val="2A2E3A"/>
                </a:solidFill>
                <a:latin typeface="Klein Bold"/>
              </a:rPr>
              <a:t>9552266777</a:t>
            </a:r>
          </a:p>
        </p:txBody>
      </p:sp>
      <p:sp>
        <p:nvSpPr>
          <p:cNvPr name="TextBox 24" id="24"/>
          <p:cNvSpPr txBox="true"/>
          <p:nvPr/>
        </p:nvSpPr>
        <p:spPr>
          <a:xfrm rot="0">
            <a:off x="2910566" y="8120369"/>
            <a:ext cx="5208644" cy="457835"/>
          </a:xfrm>
          <a:prstGeom prst="rect">
            <a:avLst/>
          </a:prstGeom>
        </p:spPr>
        <p:txBody>
          <a:bodyPr anchor="t" rtlCol="false" tIns="0" lIns="0" bIns="0" rIns="0">
            <a:spAutoFit/>
          </a:bodyPr>
          <a:lstStyle/>
          <a:p>
            <a:pPr marL="0" indent="0" lvl="0">
              <a:lnSpc>
                <a:spcPts val="3639"/>
              </a:lnSpc>
              <a:spcBef>
                <a:spcPct val="0"/>
              </a:spcBef>
            </a:pPr>
            <a:r>
              <a:rPr lang="en-US" sz="2599" u="none">
                <a:solidFill>
                  <a:srgbClr val="2A2E3A"/>
                </a:solidFill>
                <a:latin typeface="Helios"/>
              </a:rPr>
              <a:t>Call us</a:t>
            </a:r>
          </a:p>
        </p:txBody>
      </p:sp>
      <p:sp>
        <p:nvSpPr>
          <p:cNvPr name="TextBox 25" id="25"/>
          <p:cNvSpPr txBox="true"/>
          <p:nvPr/>
        </p:nvSpPr>
        <p:spPr>
          <a:xfrm rot="0">
            <a:off x="2910566" y="5243609"/>
            <a:ext cx="6988630" cy="476250"/>
          </a:xfrm>
          <a:prstGeom prst="rect">
            <a:avLst/>
          </a:prstGeom>
        </p:spPr>
        <p:txBody>
          <a:bodyPr anchor="t" rtlCol="false" tIns="0" lIns="0" bIns="0" rIns="0">
            <a:spAutoFit/>
          </a:bodyPr>
          <a:lstStyle/>
          <a:p>
            <a:pPr marL="0" indent="0" lvl="0">
              <a:lnSpc>
                <a:spcPts val="3600"/>
              </a:lnSpc>
              <a:spcBef>
                <a:spcPct val="0"/>
              </a:spcBef>
            </a:pPr>
            <a:r>
              <a:rPr lang="en-US" sz="3000">
                <a:solidFill>
                  <a:srgbClr val="2A2E3A"/>
                </a:solidFill>
                <a:latin typeface="Klein Bold"/>
              </a:rPr>
              <a:t>abhishek.mankare@tapovantools.in</a:t>
            </a:r>
          </a:p>
        </p:txBody>
      </p:sp>
      <p:sp>
        <p:nvSpPr>
          <p:cNvPr name="TextBox 26" id="26"/>
          <p:cNvSpPr txBox="true"/>
          <p:nvPr/>
        </p:nvSpPr>
        <p:spPr>
          <a:xfrm rot="0">
            <a:off x="2910566" y="5700809"/>
            <a:ext cx="6988630" cy="476250"/>
          </a:xfrm>
          <a:prstGeom prst="rect">
            <a:avLst/>
          </a:prstGeom>
        </p:spPr>
        <p:txBody>
          <a:bodyPr anchor="t" rtlCol="false" tIns="0" lIns="0" bIns="0" rIns="0">
            <a:spAutoFit/>
          </a:bodyPr>
          <a:lstStyle/>
          <a:p>
            <a:pPr marL="0" indent="0" lvl="0">
              <a:lnSpc>
                <a:spcPts val="3600"/>
              </a:lnSpc>
              <a:spcBef>
                <a:spcPct val="0"/>
              </a:spcBef>
            </a:pPr>
            <a:r>
              <a:rPr lang="en-US" sz="3000">
                <a:solidFill>
                  <a:srgbClr val="2A2E3A"/>
                </a:solidFill>
                <a:latin typeface="Klein Bold"/>
              </a:rPr>
              <a:t>npd@tapovantools.in</a:t>
            </a:r>
          </a:p>
        </p:txBody>
      </p:sp>
      <p:sp>
        <p:nvSpPr>
          <p:cNvPr name="TextBox 27" id="27"/>
          <p:cNvSpPr txBox="true"/>
          <p:nvPr/>
        </p:nvSpPr>
        <p:spPr>
          <a:xfrm rot="0">
            <a:off x="3062966" y="9190734"/>
            <a:ext cx="5208644" cy="476250"/>
          </a:xfrm>
          <a:prstGeom prst="rect">
            <a:avLst/>
          </a:prstGeom>
        </p:spPr>
        <p:txBody>
          <a:bodyPr anchor="t" rtlCol="false" tIns="0" lIns="0" bIns="0" rIns="0">
            <a:spAutoFit/>
          </a:bodyPr>
          <a:lstStyle/>
          <a:p>
            <a:pPr marL="0" indent="0" lvl="0">
              <a:lnSpc>
                <a:spcPts val="3600"/>
              </a:lnSpc>
              <a:spcBef>
                <a:spcPct val="0"/>
              </a:spcBef>
            </a:pPr>
            <a:r>
              <a:rPr lang="en-US" sz="3000">
                <a:solidFill>
                  <a:srgbClr val="2A2E3A"/>
                </a:solidFill>
                <a:latin typeface="Klein Bold"/>
              </a:rPr>
              <a:t>9890338400</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8600262" y="1250787"/>
            <a:ext cx="1621594" cy="1621594"/>
          </a:xfrm>
          <a:custGeom>
            <a:avLst/>
            <a:gdLst/>
            <a:ahLst/>
            <a:cxnLst/>
            <a:rect r="r" b="b" t="t" l="l"/>
            <a:pathLst>
              <a:path h="1621594" w="1621594">
                <a:moveTo>
                  <a:pt x="0" y="0"/>
                </a:moveTo>
                <a:lnTo>
                  <a:pt x="1621594" y="0"/>
                </a:lnTo>
                <a:lnTo>
                  <a:pt x="1621594" y="1621594"/>
                </a:lnTo>
                <a:lnTo>
                  <a:pt x="0" y="16215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508998" y="6276492"/>
            <a:ext cx="1621594" cy="1621594"/>
          </a:xfrm>
          <a:custGeom>
            <a:avLst/>
            <a:gdLst/>
            <a:ahLst/>
            <a:cxnLst/>
            <a:rect r="r" b="b" t="t" l="l"/>
            <a:pathLst>
              <a:path h="1621594" w="1621594">
                <a:moveTo>
                  <a:pt x="0" y="0"/>
                </a:moveTo>
                <a:lnTo>
                  <a:pt x="1621594" y="0"/>
                </a:lnTo>
                <a:lnTo>
                  <a:pt x="1621594" y="1621593"/>
                </a:lnTo>
                <a:lnTo>
                  <a:pt x="0" y="16215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959784" y="6276492"/>
            <a:ext cx="5585113" cy="571500"/>
          </a:xfrm>
          <a:prstGeom prst="rect">
            <a:avLst/>
          </a:prstGeom>
        </p:spPr>
        <p:txBody>
          <a:bodyPr anchor="t" rtlCol="false" tIns="0" lIns="0" bIns="0" rIns="0">
            <a:spAutoFit/>
          </a:bodyPr>
          <a:lstStyle/>
          <a:p>
            <a:pPr marL="0" indent="0" lvl="0">
              <a:lnSpc>
                <a:spcPts val="4559"/>
              </a:lnSpc>
              <a:spcBef>
                <a:spcPct val="0"/>
              </a:spcBef>
            </a:pPr>
            <a:r>
              <a:rPr lang="en-US" sz="3799" u="none">
                <a:solidFill>
                  <a:srgbClr val="718BAB"/>
                </a:solidFill>
                <a:latin typeface="Klein Bold"/>
              </a:rPr>
              <a:t>Vision</a:t>
            </a:r>
          </a:p>
        </p:txBody>
      </p:sp>
      <p:sp>
        <p:nvSpPr>
          <p:cNvPr name="TextBox 5" id="5"/>
          <p:cNvSpPr txBox="true"/>
          <p:nvPr/>
        </p:nvSpPr>
        <p:spPr>
          <a:xfrm rot="0">
            <a:off x="10959784" y="6971665"/>
            <a:ext cx="5585113" cy="2286635"/>
          </a:xfrm>
          <a:prstGeom prst="rect">
            <a:avLst/>
          </a:prstGeom>
        </p:spPr>
        <p:txBody>
          <a:bodyPr anchor="t" rtlCol="false" tIns="0" lIns="0" bIns="0" rIns="0">
            <a:spAutoFit/>
          </a:bodyPr>
          <a:lstStyle/>
          <a:p>
            <a:pPr>
              <a:lnSpc>
                <a:spcPts val="3639"/>
              </a:lnSpc>
            </a:pPr>
            <a:r>
              <a:rPr lang="en-US" sz="2599">
                <a:solidFill>
                  <a:srgbClr val="2A2E3A"/>
                </a:solidFill>
                <a:latin typeface="Helios"/>
              </a:rPr>
              <a:t>Innovative process to be established in terms of technology to capture the market share and build /trust relationships with customer</a:t>
            </a:r>
          </a:p>
          <a:p>
            <a:pPr marL="0" indent="0" lvl="0">
              <a:lnSpc>
                <a:spcPts val="3639"/>
              </a:lnSpc>
              <a:spcBef>
                <a:spcPct val="0"/>
              </a:spcBef>
            </a:pPr>
          </a:p>
        </p:txBody>
      </p:sp>
      <p:grpSp>
        <p:nvGrpSpPr>
          <p:cNvPr name="Group 6" id="6"/>
          <p:cNvGrpSpPr/>
          <p:nvPr/>
        </p:nvGrpSpPr>
        <p:grpSpPr>
          <a:xfrm rot="0">
            <a:off x="0" y="0"/>
            <a:ext cx="9411059" cy="10287000"/>
            <a:chOff x="0" y="0"/>
            <a:chExt cx="2478633" cy="2709333"/>
          </a:xfrm>
        </p:grpSpPr>
        <p:sp>
          <p:nvSpPr>
            <p:cNvPr name="Freeform 7" id="7"/>
            <p:cNvSpPr/>
            <p:nvPr/>
          </p:nvSpPr>
          <p:spPr>
            <a:xfrm flipH="false" flipV="false" rot="0">
              <a:off x="0" y="0"/>
              <a:ext cx="2478633" cy="2709333"/>
            </a:xfrm>
            <a:custGeom>
              <a:avLst/>
              <a:gdLst/>
              <a:ahLst/>
              <a:cxnLst/>
              <a:rect r="r" b="b" t="t" l="l"/>
              <a:pathLst>
                <a:path h="2709333" w="2478633">
                  <a:moveTo>
                    <a:pt x="0" y="0"/>
                  </a:moveTo>
                  <a:lnTo>
                    <a:pt x="2478633" y="0"/>
                  </a:lnTo>
                  <a:lnTo>
                    <a:pt x="2478633" y="2709333"/>
                  </a:lnTo>
                  <a:lnTo>
                    <a:pt x="0" y="2709333"/>
                  </a:lnTo>
                  <a:close/>
                </a:path>
              </a:pathLst>
            </a:custGeom>
            <a:solidFill>
              <a:srgbClr val="FFFFFF"/>
            </a:solidFill>
          </p:spPr>
        </p:sp>
        <p:sp>
          <p:nvSpPr>
            <p:cNvPr name="TextBox 8" id="8"/>
            <p:cNvSpPr txBox="true"/>
            <p:nvPr/>
          </p:nvSpPr>
          <p:spPr>
            <a:xfrm>
              <a:off x="0" y="-38100"/>
              <a:ext cx="2478633" cy="2747433"/>
            </a:xfrm>
            <a:prstGeom prst="rect">
              <a:avLst/>
            </a:prstGeom>
          </p:spPr>
          <p:txBody>
            <a:bodyPr anchor="ctr" rtlCol="false" tIns="50800" lIns="50800" bIns="50800" rIns="50800"/>
            <a:lstStyle/>
            <a:p>
              <a:pPr algn="ctr">
                <a:lnSpc>
                  <a:spcPts val="2100"/>
                </a:lnSpc>
              </a:pPr>
            </a:p>
          </p:txBody>
        </p:sp>
      </p:grpSp>
      <p:grpSp>
        <p:nvGrpSpPr>
          <p:cNvPr name="Group 9" id="9"/>
          <p:cNvGrpSpPr/>
          <p:nvPr/>
        </p:nvGrpSpPr>
        <p:grpSpPr>
          <a:xfrm rot="0">
            <a:off x="1028700" y="3302787"/>
            <a:ext cx="6746873" cy="3259455"/>
            <a:chOff x="0" y="0"/>
            <a:chExt cx="8995831" cy="4345940"/>
          </a:xfrm>
        </p:grpSpPr>
        <p:sp>
          <p:nvSpPr>
            <p:cNvPr name="TextBox 10" id="10"/>
            <p:cNvSpPr txBox="true"/>
            <p:nvPr/>
          </p:nvSpPr>
          <p:spPr>
            <a:xfrm rot="0">
              <a:off x="0" y="-76200"/>
              <a:ext cx="8995831" cy="3031067"/>
            </a:xfrm>
            <a:prstGeom prst="rect">
              <a:avLst/>
            </a:prstGeom>
          </p:spPr>
          <p:txBody>
            <a:bodyPr anchor="t" rtlCol="false" tIns="0" lIns="0" bIns="0" rIns="0">
              <a:spAutoFit/>
            </a:bodyPr>
            <a:lstStyle/>
            <a:p>
              <a:pPr>
                <a:lnSpc>
                  <a:spcPts val="9099"/>
                </a:lnSpc>
              </a:pPr>
              <a:r>
                <a:rPr lang="en-US" sz="6999">
                  <a:solidFill>
                    <a:srgbClr val="2A2E3A"/>
                  </a:solidFill>
                  <a:latin typeface="Klein Bold"/>
                </a:rPr>
                <a:t>Our </a:t>
              </a:r>
              <a:r>
                <a:rPr lang="en-US" sz="6999">
                  <a:solidFill>
                    <a:srgbClr val="718BAB"/>
                  </a:solidFill>
                  <a:latin typeface="Klein Bold"/>
                </a:rPr>
                <a:t>Mission and Vision</a:t>
              </a:r>
            </a:p>
          </p:txBody>
        </p:sp>
        <p:sp>
          <p:nvSpPr>
            <p:cNvPr name="TextBox 11" id="11"/>
            <p:cNvSpPr txBox="true"/>
            <p:nvPr/>
          </p:nvSpPr>
          <p:spPr>
            <a:xfrm rot="0">
              <a:off x="0" y="3638338"/>
              <a:ext cx="7058405" cy="707602"/>
            </a:xfrm>
            <a:prstGeom prst="rect">
              <a:avLst/>
            </a:prstGeom>
          </p:spPr>
          <p:txBody>
            <a:bodyPr anchor="t" rtlCol="false" tIns="0" lIns="0" bIns="0" rIns="0">
              <a:spAutoFit/>
            </a:bodyPr>
            <a:lstStyle/>
            <a:p>
              <a:pPr>
                <a:lnSpc>
                  <a:spcPts val="4479"/>
                </a:lnSpc>
              </a:pPr>
            </a:p>
          </p:txBody>
        </p:sp>
      </p:grpSp>
      <p:sp>
        <p:nvSpPr>
          <p:cNvPr name="TextBox 12" id="12"/>
          <p:cNvSpPr txBox="true"/>
          <p:nvPr/>
        </p:nvSpPr>
        <p:spPr>
          <a:xfrm rot="0">
            <a:off x="10959784" y="457200"/>
            <a:ext cx="5585113" cy="571500"/>
          </a:xfrm>
          <a:prstGeom prst="rect">
            <a:avLst/>
          </a:prstGeom>
        </p:spPr>
        <p:txBody>
          <a:bodyPr anchor="t" rtlCol="false" tIns="0" lIns="0" bIns="0" rIns="0">
            <a:spAutoFit/>
          </a:bodyPr>
          <a:lstStyle/>
          <a:p>
            <a:pPr marL="0" indent="0" lvl="0">
              <a:lnSpc>
                <a:spcPts val="4559"/>
              </a:lnSpc>
              <a:spcBef>
                <a:spcPct val="0"/>
              </a:spcBef>
            </a:pPr>
            <a:r>
              <a:rPr lang="en-US" sz="3799" u="none">
                <a:solidFill>
                  <a:srgbClr val="718BAB"/>
                </a:solidFill>
                <a:latin typeface="Klein Bold"/>
              </a:rPr>
              <a:t>Mission</a:t>
            </a:r>
          </a:p>
        </p:txBody>
      </p:sp>
      <p:sp>
        <p:nvSpPr>
          <p:cNvPr name="TextBox 13" id="13"/>
          <p:cNvSpPr txBox="true"/>
          <p:nvPr/>
        </p:nvSpPr>
        <p:spPr>
          <a:xfrm rot="0">
            <a:off x="10959784" y="1184112"/>
            <a:ext cx="5585113" cy="4572635"/>
          </a:xfrm>
          <a:prstGeom prst="rect">
            <a:avLst/>
          </a:prstGeom>
        </p:spPr>
        <p:txBody>
          <a:bodyPr anchor="t" rtlCol="false" tIns="0" lIns="0" bIns="0" rIns="0">
            <a:spAutoFit/>
          </a:bodyPr>
          <a:lstStyle/>
          <a:p>
            <a:pPr>
              <a:lnSpc>
                <a:spcPts val="3639"/>
              </a:lnSpc>
            </a:pPr>
            <a:r>
              <a:rPr lang="en-US" sz="2599">
                <a:solidFill>
                  <a:srgbClr val="2A2E3A"/>
                </a:solidFill>
                <a:latin typeface="Helios"/>
              </a:rPr>
              <a:t> On time Product delivery without compromising the product quality</a:t>
            </a:r>
          </a:p>
          <a:p>
            <a:pPr>
              <a:lnSpc>
                <a:spcPts val="3639"/>
              </a:lnSpc>
            </a:pPr>
          </a:p>
          <a:p>
            <a:pPr>
              <a:lnSpc>
                <a:spcPts val="3639"/>
              </a:lnSpc>
            </a:pPr>
            <a:r>
              <a:rPr lang="en-US" sz="2599">
                <a:solidFill>
                  <a:srgbClr val="2A2E3A"/>
                </a:solidFill>
                <a:latin typeface="Helios"/>
              </a:rPr>
              <a:t>Provide Quality products and services to our valued customer</a:t>
            </a:r>
          </a:p>
          <a:p>
            <a:pPr>
              <a:lnSpc>
                <a:spcPts val="3639"/>
              </a:lnSpc>
            </a:pPr>
          </a:p>
          <a:p>
            <a:pPr>
              <a:lnSpc>
                <a:spcPts val="3639"/>
              </a:lnSpc>
            </a:pPr>
            <a:r>
              <a:rPr lang="en-US" sz="2599">
                <a:solidFill>
                  <a:srgbClr val="2A2E3A"/>
                </a:solidFill>
                <a:latin typeface="Helios"/>
              </a:rPr>
              <a:t>Ensure the culture of teamwork, employee growth </a:t>
            </a:r>
          </a:p>
          <a:p>
            <a:pPr>
              <a:lnSpc>
                <a:spcPts val="3639"/>
              </a:lnSpc>
            </a:pPr>
          </a:p>
          <a:p>
            <a:pPr marL="0" indent="0" lvl="0">
              <a:lnSpc>
                <a:spcPts val="3639"/>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2200275" y="160020"/>
            <a:ext cx="15863207" cy="10126980"/>
          </a:xfrm>
          <a:custGeom>
            <a:avLst/>
            <a:gdLst/>
            <a:ahLst/>
            <a:cxnLst/>
            <a:rect r="r" b="b" t="t" l="l"/>
            <a:pathLst>
              <a:path h="10126980" w="15863207">
                <a:moveTo>
                  <a:pt x="0" y="0"/>
                </a:moveTo>
                <a:lnTo>
                  <a:pt x="15863207" y="0"/>
                </a:lnTo>
                <a:lnTo>
                  <a:pt x="15863207" y="10126980"/>
                </a:lnTo>
                <a:lnTo>
                  <a:pt x="0" y="10126980"/>
                </a:lnTo>
                <a:lnTo>
                  <a:pt x="0" y="0"/>
                </a:lnTo>
                <a:close/>
              </a:path>
            </a:pathLst>
          </a:custGeom>
          <a:blipFill>
            <a:blip r:embed="rId2"/>
            <a:stretch>
              <a:fillRect l="-2316" t="0" r="0" b="0"/>
            </a:stretch>
          </a:blipFill>
        </p:spPr>
      </p:sp>
      <p:sp>
        <p:nvSpPr>
          <p:cNvPr name="Freeform 3" id="3"/>
          <p:cNvSpPr/>
          <p:nvPr/>
        </p:nvSpPr>
        <p:spPr>
          <a:xfrm flipH="false" flipV="false" rot="0">
            <a:off x="-1616601" y="-996869"/>
            <a:ext cx="5764383" cy="5764383"/>
          </a:xfrm>
          <a:custGeom>
            <a:avLst/>
            <a:gdLst/>
            <a:ahLst/>
            <a:cxnLst/>
            <a:rect r="r" b="b" t="t" l="l"/>
            <a:pathLst>
              <a:path h="5764383" w="5764383">
                <a:moveTo>
                  <a:pt x="0" y="0"/>
                </a:moveTo>
                <a:lnTo>
                  <a:pt x="5764383" y="0"/>
                </a:lnTo>
                <a:lnTo>
                  <a:pt x="5764383" y="5764383"/>
                </a:lnTo>
                <a:lnTo>
                  <a:pt x="0" y="5764383"/>
                </a:lnTo>
                <a:lnTo>
                  <a:pt x="0" y="0"/>
                </a:lnTo>
                <a:close/>
              </a:path>
            </a:pathLst>
          </a:custGeom>
          <a:blipFill>
            <a:blip r:embed="rId3">
              <a:alphaModFix amt="80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80005" y="1512655"/>
            <a:ext cx="4711484" cy="1197093"/>
          </a:xfrm>
          <a:prstGeom prst="rect">
            <a:avLst/>
          </a:prstGeom>
        </p:spPr>
        <p:txBody>
          <a:bodyPr anchor="t" rtlCol="false" tIns="0" lIns="0" bIns="0" rIns="0">
            <a:spAutoFit/>
          </a:bodyPr>
          <a:lstStyle/>
          <a:p>
            <a:pPr algn="ctr">
              <a:lnSpc>
                <a:spcPts val="4759"/>
              </a:lnSpc>
            </a:pPr>
            <a:r>
              <a:rPr lang="en-US" sz="3660">
                <a:solidFill>
                  <a:srgbClr val="FFFFFF"/>
                </a:solidFill>
                <a:latin typeface="Klein Bold"/>
              </a:rPr>
              <a:t>ORGANISATION </a:t>
            </a:r>
          </a:p>
          <a:p>
            <a:pPr algn="ctr">
              <a:lnSpc>
                <a:spcPts val="4759"/>
              </a:lnSpc>
            </a:pPr>
            <a:r>
              <a:rPr lang="en-US" sz="3660">
                <a:solidFill>
                  <a:srgbClr val="FFFFFF"/>
                </a:solidFill>
                <a:latin typeface="Klein Bold"/>
              </a:rPr>
              <a:t>CHART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433327"/>
            <a:ext cx="18288000" cy="7229439"/>
          </a:xfrm>
          <a:custGeom>
            <a:avLst/>
            <a:gdLst/>
            <a:ahLst/>
            <a:cxnLst/>
            <a:rect r="r" b="b" t="t" l="l"/>
            <a:pathLst>
              <a:path h="7229439" w="18288000">
                <a:moveTo>
                  <a:pt x="0" y="0"/>
                </a:moveTo>
                <a:lnTo>
                  <a:pt x="18288000" y="0"/>
                </a:lnTo>
                <a:lnTo>
                  <a:pt x="18288000" y="7229439"/>
                </a:lnTo>
                <a:lnTo>
                  <a:pt x="0" y="7229439"/>
                </a:lnTo>
                <a:lnTo>
                  <a:pt x="0" y="0"/>
                </a:lnTo>
                <a:close/>
              </a:path>
            </a:pathLst>
          </a:custGeom>
          <a:blipFill>
            <a:blip r:embed="rId2">
              <a:extLst>
                <a:ext uri="{96DAC541-7B7A-43D3-8B79-37D633B846F1}">
                  <asvg:svgBlip xmlns:asvg="http://schemas.microsoft.com/office/drawing/2016/SVG/main" r:embed="rId3"/>
                </a:ext>
              </a:extLst>
            </a:blip>
            <a:stretch>
              <a:fillRect l="0" t="-42120" r="0" b="0"/>
            </a:stretch>
          </a:blipFill>
        </p:spPr>
      </p:sp>
      <p:grpSp>
        <p:nvGrpSpPr>
          <p:cNvPr name="Group 3" id="3"/>
          <p:cNvGrpSpPr/>
          <p:nvPr/>
        </p:nvGrpSpPr>
        <p:grpSpPr>
          <a:xfrm rot="0">
            <a:off x="12899257" y="3525848"/>
            <a:ext cx="4942603" cy="5108037"/>
            <a:chOff x="0" y="0"/>
            <a:chExt cx="6362700" cy="6575666"/>
          </a:xfrm>
        </p:grpSpPr>
        <p:sp>
          <p:nvSpPr>
            <p:cNvPr name="Freeform 4" id="4"/>
            <p:cNvSpPr/>
            <p:nvPr/>
          </p:nvSpPr>
          <p:spPr>
            <a:xfrm flipH="false" flipV="false" rot="0">
              <a:off x="6350" y="6350"/>
              <a:ext cx="6350013" cy="6562979"/>
            </a:xfrm>
            <a:custGeom>
              <a:avLst/>
              <a:gdLst/>
              <a:ahLst/>
              <a:cxnLst/>
              <a:rect r="r" b="b" t="t" l="l"/>
              <a:pathLst>
                <a:path h="6562979" w="6350013">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4"/>
              <a:stretch>
                <a:fillRect l="-8136" t="0" r="-8136" b="0"/>
              </a:stretch>
            </a:blipFill>
          </p:spPr>
        </p:sp>
      </p:grpSp>
      <p:grpSp>
        <p:nvGrpSpPr>
          <p:cNvPr name="Group 5" id="5"/>
          <p:cNvGrpSpPr/>
          <p:nvPr/>
        </p:nvGrpSpPr>
        <p:grpSpPr>
          <a:xfrm rot="0">
            <a:off x="446140" y="3181392"/>
            <a:ext cx="4942603" cy="5108037"/>
            <a:chOff x="0" y="0"/>
            <a:chExt cx="6362700" cy="6575666"/>
          </a:xfrm>
        </p:grpSpPr>
        <p:sp>
          <p:nvSpPr>
            <p:cNvPr name="Freeform 6" id="6"/>
            <p:cNvSpPr/>
            <p:nvPr/>
          </p:nvSpPr>
          <p:spPr>
            <a:xfrm flipH="false" flipV="false" rot="0">
              <a:off x="6350" y="6350"/>
              <a:ext cx="6350013" cy="6562979"/>
            </a:xfrm>
            <a:custGeom>
              <a:avLst/>
              <a:gdLst/>
              <a:ahLst/>
              <a:cxnLst/>
              <a:rect r="r" b="b" t="t" l="l"/>
              <a:pathLst>
                <a:path h="6562979" w="6350013">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solidFill>
              <a:srgbClr val="000000">
                <a:alpha val="0"/>
              </a:srgbClr>
            </a:solidFill>
            <a:ln w="12700">
              <a:solidFill>
                <a:srgbClr val="000000"/>
              </a:solidFill>
            </a:ln>
          </p:spPr>
        </p:sp>
      </p:grpSp>
      <p:sp>
        <p:nvSpPr>
          <p:cNvPr name="Freeform 7" id="7"/>
          <p:cNvSpPr/>
          <p:nvPr/>
        </p:nvSpPr>
        <p:spPr>
          <a:xfrm flipH="false" flipV="false" rot="0">
            <a:off x="5812750" y="2327192"/>
            <a:ext cx="6662500" cy="5962237"/>
          </a:xfrm>
          <a:custGeom>
            <a:avLst/>
            <a:gdLst/>
            <a:ahLst/>
            <a:cxnLst/>
            <a:rect r="r" b="b" t="t" l="l"/>
            <a:pathLst>
              <a:path h="5962237" w="6662500">
                <a:moveTo>
                  <a:pt x="0" y="0"/>
                </a:moveTo>
                <a:lnTo>
                  <a:pt x="6662500" y="0"/>
                </a:lnTo>
                <a:lnTo>
                  <a:pt x="6662500" y="5962237"/>
                </a:lnTo>
                <a:lnTo>
                  <a:pt x="0" y="5962237"/>
                </a:lnTo>
                <a:lnTo>
                  <a:pt x="0" y="0"/>
                </a:lnTo>
                <a:close/>
              </a:path>
            </a:pathLst>
          </a:custGeom>
          <a:blipFill>
            <a:blip r:embed="rId5"/>
            <a:stretch>
              <a:fillRect l="0" t="0" r="0" b="0"/>
            </a:stretch>
          </a:blipFill>
        </p:spPr>
      </p:sp>
      <p:sp>
        <p:nvSpPr>
          <p:cNvPr name="TextBox 8" id="8"/>
          <p:cNvSpPr txBox="true"/>
          <p:nvPr/>
        </p:nvSpPr>
        <p:spPr>
          <a:xfrm rot="0">
            <a:off x="2228520" y="870197"/>
            <a:ext cx="13830961" cy="643961"/>
          </a:xfrm>
          <a:prstGeom prst="rect">
            <a:avLst/>
          </a:prstGeom>
        </p:spPr>
        <p:txBody>
          <a:bodyPr anchor="t" rtlCol="false" tIns="0" lIns="0" bIns="0" rIns="0">
            <a:spAutoFit/>
          </a:bodyPr>
          <a:lstStyle/>
          <a:p>
            <a:pPr algn="ctr">
              <a:lnSpc>
                <a:spcPts val="5239"/>
              </a:lnSpc>
            </a:pPr>
            <a:r>
              <a:rPr lang="en-US" sz="3742">
                <a:solidFill>
                  <a:srgbClr val="FFFFFF"/>
                </a:solidFill>
                <a:latin typeface="Helios Bold"/>
              </a:rPr>
              <a:t>PICTURES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667321"/>
            <a:ext cx="18288000" cy="7229439"/>
          </a:xfrm>
          <a:custGeom>
            <a:avLst/>
            <a:gdLst/>
            <a:ahLst/>
            <a:cxnLst/>
            <a:rect r="r" b="b" t="t" l="l"/>
            <a:pathLst>
              <a:path h="7229439" w="18288000">
                <a:moveTo>
                  <a:pt x="0" y="0"/>
                </a:moveTo>
                <a:lnTo>
                  <a:pt x="18288000" y="0"/>
                </a:lnTo>
                <a:lnTo>
                  <a:pt x="18288000" y="7229439"/>
                </a:lnTo>
                <a:lnTo>
                  <a:pt x="0" y="7229439"/>
                </a:lnTo>
                <a:lnTo>
                  <a:pt x="0" y="0"/>
                </a:lnTo>
                <a:close/>
              </a:path>
            </a:pathLst>
          </a:custGeom>
          <a:blipFill>
            <a:blip r:embed="rId2">
              <a:extLst>
                <a:ext uri="{96DAC541-7B7A-43D3-8B79-37D633B846F1}">
                  <asvg:svgBlip xmlns:asvg="http://schemas.microsoft.com/office/drawing/2016/SVG/main" r:embed="rId3"/>
                </a:ext>
              </a:extLst>
            </a:blip>
            <a:stretch>
              <a:fillRect l="0" t="-42120" r="0" b="0"/>
            </a:stretch>
          </a:blipFill>
        </p:spPr>
      </p:sp>
      <p:sp>
        <p:nvSpPr>
          <p:cNvPr name="Freeform 3" id="3"/>
          <p:cNvSpPr/>
          <p:nvPr/>
        </p:nvSpPr>
        <p:spPr>
          <a:xfrm flipH="false" flipV="false" rot="0">
            <a:off x="8647425" y="3359175"/>
            <a:ext cx="3837342" cy="6405886"/>
          </a:xfrm>
          <a:custGeom>
            <a:avLst/>
            <a:gdLst/>
            <a:ahLst/>
            <a:cxnLst/>
            <a:rect r="r" b="b" t="t" l="l"/>
            <a:pathLst>
              <a:path h="6405886" w="3837342">
                <a:moveTo>
                  <a:pt x="0" y="0"/>
                </a:moveTo>
                <a:lnTo>
                  <a:pt x="3837342" y="0"/>
                </a:lnTo>
                <a:lnTo>
                  <a:pt x="3837342" y="6405886"/>
                </a:lnTo>
                <a:lnTo>
                  <a:pt x="0" y="6405886"/>
                </a:lnTo>
                <a:lnTo>
                  <a:pt x="0" y="0"/>
                </a:lnTo>
                <a:close/>
              </a:path>
            </a:pathLst>
          </a:custGeom>
          <a:blipFill>
            <a:blip r:embed="rId4"/>
            <a:stretch>
              <a:fillRect l="0" t="0" r="0" b="0"/>
            </a:stretch>
          </a:blipFill>
        </p:spPr>
      </p:sp>
      <p:sp>
        <p:nvSpPr>
          <p:cNvPr name="Freeform 4" id="4"/>
          <p:cNvSpPr/>
          <p:nvPr/>
        </p:nvSpPr>
        <p:spPr>
          <a:xfrm flipH="false" flipV="false" rot="0">
            <a:off x="4620589" y="2108654"/>
            <a:ext cx="3264836" cy="6405886"/>
          </a:xfrm>
          <a:custGeom>
            <a:avLst/>
            <a:gdLst/>
            <a:ahLst/>
            <a:cxnLst/>
            <a:rect r="r" b="b" t="t" l="l"/>
            <a:pathLst>
              <a:path h="6405886" w="3264836">
                <a:moveTo>
                  <a:pt x="0" y="0"/>
                </a:moveTo>
                <a:lnTo>
                  <a:pt x="3264836" y="0"/>
                </a:lnTo>
                <a:lnTo>
                  <a:pt x="3264836" y="6405886"/>
                </a:lnTo>
                <a:lnTo>
                  <a:pt x="0" y="6405886"/>
                </a:lnTo>
                <a:lnTo>
                  <a:pt x="0" y="0"/>
                </a:lnTo>
                <a:close/>
              </a:path>
            </a:pathLst>
          </a:custGeom>
          <a:blipFill>
            <a:blip r:embed="rId5"/>
            <a:stretch>
              <a:fillRect l="0" t="0" r="0" b="0"/>
            </a:stretch>
          </a:blipFill>
        </p:spPr>
      </p:sp>
      <p:sp>
        <p:nvSpPr>
          <p:cNvPr name="Freeform 5" id="5"/>
          <p:cNvSpPr/>
          <p:nvPr/>
        </p:nvSpPr>
        <p:spPr>
          <a:xfrm flipH="false" flipV="false" rot="0">
            <a:off x="1057908" y="3662965"/>
            <a:ext cx="2801301" cy="6405886"/>
          </a:xfrm>
          <a:custGeom>
            <a:avLst/>
            <a:gdLst/>
            <a:ahLst/>
            <a:cxnLst/>
            <a:rect r="r" b="b" t="t" l="l"/>
            <a:pathLst>
              <a:path h="6405886" w="2801301">
                <a:moveTo>
                  <a:pt x="0" y="0"/>
                </a:moveTo>
                <a:lnTo>
                  <a:pt x="2801301" y="0"/>
                </a:lnTo>
                <a:lnTo>
                  <a:pt x="2801301" y="6405886"/>
                </a:lnTo>
                <a:lnTo>
                  <a:pt x="0" y="6405886"/>
                </a:lnTo>
                <a:lnTo>
                  <a:pt x="0" y="0"/>
                </a:lnTo>
                <a:close/>
              </a:path>
            </a:pathLst>
          </a:custGeom>
          <a:blipFill>
            <a:blip r:embed="rId6"/>
            <a:stretch>
              <a:fillRect l="-2185" t="0" r="0" b="0"/>
            </a:stretch>
          </a:blipFill>
        </p:spPr>
      </p:sp>
      <p:sp>
        <p:nvSpPr>
          <p:cNvPr name="Freeform 6" id="6"/>
          <p:cNvSpPr/>
          <p:nvPr/>
        </p:nvSpPr>
        <p:spPr>
          <a:xfrm flipH="false" flipV="false" rot="0">
            <a:off x="12771503" y="2845303"/>
            <a:ext cx="5240875" cy="4932588"/>
          </a:xfrm>
          <a:custGeom>
            <a:avLst/>
            <a:gdLst/>
            <a:ahLst/>
            <a:cxnLst/>
            <a:rect r="r" b="b" t="t" l="l"/>
            <a:pathLst>
              <a:path h="4932588" w="5240875">
                <a:moveTo>
                  <a:pt x="0" y="0"/>
                </a:moveTo>
                <a:lnTo>
                  <a:pt x="5240875" y="0"/>
                </a:lnTo>
                <a:lnTo>
                  <a:pt x="5240875" y="4932588"/>
                </a:lnTo>
                <a:lnTo>
                  <a:pt x="0" y="4932588"/>
                </a:lnTo>
                <a:lnTo>
                  <a:pt x="0" y="0"/>
                </a:lnTo>
                <a:close/>
              </a:path>
            </a:pathLst>
          </a:custGeom>
          <a:blipFill>
            <a:blip r:embed="rId7"/>
            <a:stretch>
              <a:fillRect l="0" t="0" r="0" b="0"/>
            </a:stretch>
          </a:blipFill>
        </p:spPr>
      </p:sp>
      <p:sp>
        <p:nvSpPr>
          <p:cNvPr name="TextBox 7" id="7"/>
          <p:cNvSpPr txBox="true"/>
          <p:nvPr/>
        </p:nvSpPr>
        <p:spPr>
          <a:xfrm rot="0">
            <a:off x="4417407" y="8948137"/>
            <a:ext cx="3219201" cy="688993"/>
          </a:xfrm>
          <a:prstGeom prst="rect">
            <a:avLst/>
          </a:prstGeom>
        </p:spPr>
        <p:txBody>
          <a:bodyPr anchor="t" rtlCol="false" tIns="0" lIns="0" bIns="0" rIns="0">
            <a:spAutoFit/>
          </a:bodyPr>
          <a:lstStyle/>
          <a:p>
            <a:pPr algn="ctr" marL="0" indent="0" lvl="0">
              <a:lnSpc>
                <a:spcPts val="2722"/>
              </a:lnSpc>
              <a:spcBef>
                <a:spcPct val="0"/>
              </a:spcBef>
            </a:pPr>
            <a:r>
              <a:rPr lang="en-US" sz="2094">
                <a:solidFill>
                  <a:srgbClr val="18191A"/>
                </a:solidFill>
                <a:latin typeface="Helios"/>
              </a:rPr>
              <a:t>250 T SEW PNEUMATIC PRESS</a:t>
            </a:r>
          </a:p>
        </p:txBody>
      </p:sp>
      <p:sp>
        <p:nvSpPr>
          <p:cNvPr name="TextBox 8" id="8"/>
          <p:cNvSpPr txBox="true"/>
          <p:nvPr/>
        </p:nvSpPr>
        <p:spPr>
          <a:xfrm rot="0">
            <a:off x="703290" y="2564758"/>
            <a:ext cx="3155920" cy="666485"/>
          </a:xfrm>
          <a:prstGeom prst="rect">
            <a:avLst/>
          </a:prstGeom>
        </p:spPr>
        <p:txBody>
          <a:bodyPr anchor="t" rtlCol="false" tIns="0" lIns="0" bIns="0" rIns="0">
            <a:spAutoFit/>
          </a:bodyPr>
          <a:lstStyle/>
          <a:p>
            <a:pPr algn="ctr" marL="0" indent="0" lvl="0">
              <a:lnSpc>
                <a:spcPts val="2668"/>
              </a:lnSpc>
              <a:spcBef>
                <a:spcPct val="0"/>
              </a:spcBef>
            </a:pPr>
            <a:r>
              <a:rPr lang="en-US" sz="2052">
                <a:solidFill>
                  <a:srgbClr val="F4F4F4"/>
                </a:solidFill>
                <a:latin typeface="Helios"/>
              </a:rPr>
              <a:t>150 T PNEUMATIC PRESS</a:t>
            </a:r>
          </a:p>
        </p:txBody>
      </p:sp>
      <p:sp>
        <p:nvSpPr>
          <p:cNvPr name="TextBox 9" id="9"/>
          <p:cNvSpPr txBox="true"/>
          <p:nvPr/>
        </p:nvSpPr>
        <p:spPr>
          <a:xfrm rot="0">
            <a:off x="8647425" y="2250889"/>
            <a:ext cx="3302272" cy="696509"/>
          </a:xfrm>
          <a:prstGeom prst="rect">
            <a:avLst/>
          </a:prstGeom>
        </p:spPr>
        <p:txBody>
          <a:bodyPr anchor="t" rtlCol="false" tIns="0" lIns="0" bIns="0" rIns="0">
            <a:spAutoFit/>
          </a:bodyPr>
          <a:lstStyle/>
          <a:p>
            <a:pPr algn="ctr" marL="0" indent="0" lvl="0">
              <a:lnSpc>
                <a:spcPts val="2792"/>
              </a:lnSpc>
              <a:spcBef>
                <a:spcPct val="0"/>
              </a:spcBef>
            </a:pPr>
            <a:r>
              <a:rPr lang="en-US" sz="2148">
                <a:solidFill>
                  <a:srgbClr val="FFFFFF"/>
                </a:solidFill>
                <a:latin typeface="Helios"/>
              </a:rPr>
              <a:t>350 T SEW PNEUMATIC PRESS</a:t>
            </a:r>
          </a:p>
        </p:txBody>
      </p:sp>
      <p:sp>
        <p:nvSpPr>
          <p:cNvPr name="TextBox 10" id="10"/>
          <p:cNvSpPr txBox="true"/>
          <p:nvPr/>
        </p:nvSpPr>
        <p:spPr>
          <a:xfrm rot="0">
            <a:off x="2228896" y="390340"/>
            <a:ext cx="13830208" cy="643133"/>
          </a:xfrm>
          <a:prstGeom prst="rect">
            <a:avLst/>
          </a:prstGeom>
        </p:spPr>
        <p:txBody>
          <a:bodyPr anchor="t" rtlCol="false" tIns="0" lIns="0" bIns="0" rIns="0">
            <a:spAutoFit/>
          </a:bodyPr>
          <a:lstStyle/>
          <a:p>
            <a:pPr algn="ctr">
              <a:lnSpc>
                <a:spcPts val="5239"/>
              </a:lnSpc>
            </a:pPr>
            <a:r>
              <a:rPr lang="en-US" sz="3742">
                <a:solidFill>
                  <a:srgbClr val="FFFFFF"/>
                </a:solidFill>
                <a:latin typeface="Helios Bold"/>
              </a:rPr>
              <a:t> TRIAL PRESS</a:t>
            </a:r>
          </a:p>
        </p:txBody>
      </p:sp>
      <p:sp>
        <p:nvSpPr>
          <p:cNvPr name="TextBox 11" id="11"/>
          <p:cNvSpPr txBox="true"/>
          <p:nvPr/>
        </p:nvSpPr>
        <p:spPr>
          <a:xfrm rot="0">
            <a:off x="14064208" y="8385392"/>
            <a:ext cx="3195092" cy="684047"/>
          </a:xfrm>
          <a:prstGeom prst="rect">
            <a:avLst/>
          </a:prstGeom>
        </p:spPr>
        <p:txBody>
          <a:bodyPr anchor="t" rtlCol="false" tIns="0" lIns="0" bIns="0" rIns="0">
            <a:spAutoFit/>
          </a:bodyPr>
          <a:lstStyle/>
          <a:p>
            <a:pPr algn="ctr" marL="0" indent="0" lvl="0">
              <a:lnSpc>
                <a:spcPts val="2701"/>
              </a:lnSpc>
              <a:spcBef>
                <a:spcPct val="0"/>
              </a:spcBef>
            </a:pPr>
            <a:r>
              <a:rPr lang="en-US" sz="2078">
                <a:solidFill>
                  <a:srgbClr val="18191A"/>
                </a:solidFill>
                <a:latin typeface="Helios"/>
              </a:rPr>
              <a:t>600 T HYDRAULIC PRESS</a:t>
            </a:r>
          </a:p>
        </p:txBody>
      </p:sp>
      <p:sp>
        <p:nvSpPr>
          <p:cNvPr name="TextBox 12" id="12"/>
          <p:cNvSpPr txBox="true"/>
          <p:nvPr/>
        </p:nvSpPr>
        <p:spPr>
          <a:xfrm rot="0">
            <a:off x="14064208" y="9278345"/>
            <a:ext cx="3195092" cy="684047"/>
          </a:xfrm>
          <a:prstGeom prst="rect">
            <a:avLst/>
          </a:prstGeom>
        </p:spPr>
        <p:txBody>
          <a:bodyPr anchor="t" rtlCol="false" tIns="0" lIns="0" bIns="0" rIns="0">
            <a:spAutoFit/>
          </a:bodyPr>
          <a:lstStyle/>
          <a:p>
            <a:pPr algn="ctr">
              <a:lnSpc>
                <a:spcPts val="2701"/>
              </a:lnSpc>
            </a:pPr>
            <a:r>
              <a:rPr lang="en-US" sz="2078">
                <a:solidFill>
                  <a:srgbClr val="18191A"/>
                </a:solidFill>
                <a:latin typeface="Helios"/>
              </a:rPr>
              <a:t>BED 2500 X 1500</a:t>
            </a:r>
          </a:p>
          <a:p>
            <a:pPr algn="ctr" marL="0" indent="0" lvl="0">
              <a:lnSpc>
                <a:spcPts val="2701"/>
              </a:lnSpc>
              <a:spcBef>
                <a:spcPct val="0"/>
              </a:spcBef>
            </a:pPr>
            <a:r>
              <a:rPr lang="en-US" sz="2078">
                <a:solidFill>
                  <a:srgbClr val="18191A"/>
                </a:solidFill>
                <a:latin typeface="Helios"/>
              </a:rPr>
              <a:t>MAX SHUT HEIGHT 850</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9125919"/>
            <a:ext cx="18288000" cy="1161081"/>
            <a:chOff x="0" y="0"/>
            <a:chExt cx="4816593" cy="305799"/>
          </a:xfrm>
        </p:grpSpPr>
        <p:sp>
          <p:nvSpPr>
            <p:cNvPr name="Freeform 3" id="3"/>
            <p:cNvSpPr/>
            <p:nvPr/>
          </p:nvSpPr>
          <p:spPr>
            <a:xfrm flipH="false" flipV="false" rot="0">
              <a:off x="0" y="0"/>
              <a:ext cx="4816592" cy="305799"/>
            </a:xfrm>
            <a:custGeom>
              <a:avLst/>
              <a:gdLst/>
              <a:ahLst/>
              <a:cxnLst/>
              <a:rect r="r" b="b" t="t" l="l"/>
              <a:pathLst>
                <a:path h="305799" w="4816592">
                  <a:moveTo>
                    <a:pt x="0" y="0"/>
                  </a:moveTo>
                  <a:lnTo>
                    <a:pt x="4816592" y="0"/>
                  </a:lnTo>
                  <a:lnTo>
                    <a:pt x="4816592" y="305799"/>
                  </a:lnTo>
                  <a:lnTo>
                    <a:pt x="0" y="305799"/>
                  </a:lnTo>
                  <a:close/>
                </a:path>
              </a:pathLst>
            </a:custGeom>
            <a:solidFill>
              <a:srgbClr val="F4F4F4"/>
            </a:solidFill>
          </p:spPr>
        </p:sp>
        <p:sp>
          <p:nvSpPr>
            <p:cNvPr name="TextBox 4" id="4"/>
            <p:cNvSpPr txBox="true"/>
            <p:nvPr/>
          </p:nvSpPr>
          <p:spPr>
            <a:xfrm>
              <a:off x="0" y="-38100"/>
              <a:ext cx="4816593" cy="343899"/>
            </a:xfrm>
            <a:prstGeom prst="rect">
              <a:avLst/>
            </a:prstGeom>
          </p:spPr>
          <p:txBody>
            <a:bodyPr anchor="ctr" rtlCol="false" tIns="50800" lIns="50800" bIns="50800" rIns="50800"/>
            <a:lstStyle/>
            <a:p>
              <a:pPr algn="ctr">
                <a:lnSpc>
                  <a:spcPts val="2100"/>
                </a:lnSpc>
              </a:pPr>
            </a:p>
          </p:txBody>
        </p:sp>
      </p:grpSp>
      <p:graphicFrame>
        <p:nvGraphicFramePr>
          <p:cNvPr name="Table 5" id="5"/>
          <p:cNvGraphicFramePr>
            <a:graphicFrameLocks noGrp="true"/>
          </p:cNvGraphicFramePr>
          <p:nvPr/>
        </p:nvGraphicFramePr>
        <p:xfrm>
          <a:off x="0" y="391494"/>
          <a:ext cx="18288000" cy="9639300"/>
        </p:xfrm>
        <a:graphic>
          <a:graphicData uri="http://schemas.openxmlformats.org/drawingml/2006/table">
            <a:tbl>
              <a:tblPr/>
              <a:tblGrid>
                <a:gridCol w="6096000"/>
                <a:gridCol w="6096000"/>
                <a:gridCol w="6096000"/>
              </a:tblGrid>
              <a:tr h="1725730">
                <a:tc>
                  <a:txBody>
                    <a:bodyPr anchor="t" rtlCol="false"/>
                    <a:lstStyle/>
                    <a:p>
                      <a:pPr algn="ctr">
                        <a:lnSpc>
                          <a:spcPts val="3499"/>
                        </a:lnSpc>
                        <a:defRPr/>
                      </a:pPr>
                      <a:endParaRPr lang="en-US" sz="1100"/>
                    </a:p>
                    <a:p>
                      <a:pPr algn="ctr">
                        <a:lnSpc>
                          <a:spcPts val="3499"/>
                        </a:lnSpc>
                      </a:pPr>
                      <a:r>
                        <a:rPr lang="en-US" sz="2499">
                          <a:solidFill>
                            <a:srgbClr val="FFFFFF"/>
                          </a:solidFill>
                          <a:latin typeface="Helios Bold"/>
                        </a:rPr>
                        <a:t>MACHINE</a:t>
                      </a:r>
                    </a:p>
                    <a:p>
                      <a:pPr algn="ctr">
                        <a:lnSpc>
                          <a:spcPts val="3499"/>
                        </a:lnSpc>
                      </a:pPr>
                    </a:p>
                  </a:txBody>
                  <a:tcPr marL="190500" marR="190500" marT="190500" marB="190500" anchor="ctr">
                    <a:lnL cmpd="sng" algn="ctr" cap="flat" w="9525">
                      <a:solidFill>
                        <a:srgbClr val="2A2E3A"/>
                      </a:solidFill>
                      <a:prstDash val="solid"/>
                      <a:round/>
                      <a:headEnd type="none" w="med" len="med"/>
                      <a:tailEnd type="none" w="med" len="med"/>
                    </a:lnL>
                    <a:lnR cmpd="sng" algn="ctr" cap="flat" w="9525">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solidFill>
                      <a:srgbClr val="153969"/>
                    </a:solidFill>
                  </a:tcPr>
                </a:tc>
                <a:tc>
                  <a:txBody>
                    <a:bodyPr anchor="t" rtlCol="false"/>
                    <a:lstStyle/>
                    <a:p>
                      <a:pPr algn="ctr">
                        <a:lnSpc>
                          <a:spcPts val="3499"/>
                        </a:lnSpc>
                        <a:defRPr/>
                      </a:pPr>
                      <a:endParaRPr lang="en-US" sz="1100"/>
                    </a:p>
                    <a:p>
                      <a:pPr algn="ctr">
                        <a:lnSpc>
                          <a:spcPts val="3499"/>
                        </a:lnSpc>
                      </a:pPr>
                      <a:r>
                        <a:rPr lang="en-US" sz="2499">
                          <a:solidFill>
                            <a:srgbClr val="FFFFFF"/>
                          </a:solidFill>
                          <a:latin typeface="Helios Bold"/>
                        </a:rPr>
                        <a:t>MAKE / MODEL</a:t>
                      </a:r>
                    </a:p>
                    <a:p>
                      <a:pPr algn="ctr">
                        <a:lnSpc>
                          <a:spcPts val="3499"/>
                        </a:lnSpc>
                      </a:pPr>
                    </a:p>
                  </a:txBody>
                  <a:tcPr marL="190500" marR="190500" marT="190500" marB="190500" anchor="ctr">
                    <a:lnL cmpd="sng" algn="ctr" cap="flat" w="9525">
                      <a:solidFill>
                        <a:srgbClr val="2A2E3A"/>
                      </a:solidFill>
                      <a:prstDash val="solid"/>
                      <a:round/>
                      <a:headEnd type="none" w="med" len="med"/>
                      <a:tailEnd type="none" w="med" len="med"/>
                    </a:lnL>
                    <a:lnR cmpd="sng" algn="ctr" cap="flat" w="9525">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solidFill>
                      <a:srgbClr val="153969"/>
                    </a:solidFill>
                  </a:tcPr>
                </a:tc>
                <a:tc>
                  <a:txBody>
                    <a:bodyPr anchor="t" rtlCol="false"/>
                    <a:lstStyle/>
                    <a:p>
                      <a:pPr algn="ctr">
                        <a:lnSpc>
                          <a:spcPts val="3499"/>
                        </a:lnSpc>
                        <a:defRPr/>
                      </a:pPr>
                      <a:endParaRPr lang="en-US" sz="1100"/>
                    </a:p>
                    <a:p>
                      <a:pPr algn="ctr">
                        <a:lnSpc>
                          <a:spcPts val="3499"/>
                        </a:lnSpc>
                      </a:pPr>
                      <a:r>
                        <a:rPr lang="en-US" sz="2499">
                          <a:solidFill>
                            <a:srgbClr val="FFFFFF"/>
                          </a:solidFill>
                          <a:latin typeface="Helios Bold"/>
                        </a:rPr>
                        <a:t>RANGE / CAPACITY</a:t>
                      </a:r>
                    </a:p>
                    <a:p>
                      <a:pPr algn="ctr">
                        <a:lnSpc>
                          <a:spcPts val="3499"/>
                        </a:lnSpc>
                      </a:pPr>
                    </a:p>
                  </a:txBody>
                  <a:tcPr marL="190500" marR="190500" marT="190500" marB="190500" anchor="ctr">
                    <a:lnL cmpd="sng" algn="ctr" cap="flat" w="9525">
                      <a:solidFill>
                        <a:srgbClr val="2A2E3A"/>
                      </a:solidFill>
                      <a:prstDash val="solid"/>
                      <a:round/>
                      <a:headEnd type="none" w="med" len="med"/>
                      <a:tailEnd type="none" w="med" len="med"/>
                    </a:lnL>
                    <a:lnR cmpd="sng" algn="ctr" cap="flat" w="0">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solidFill>
                      <a:srgbClr val="153969"/>
                    </a:solidFill>
                  </a:tcPr>
                </a:tc>
              </a:tr>
              <a:tr h="1582714">
                <a:tc>
                  <a:txBody>
                    <a:bodyPr anchor="t" rtlCol="false"/>
                    <a:lstStyle/>
                    <a:p>
                      <a:pPr algn="ctr">
                        <a:lnSpc>
                          <a:spcPts val="3079"/>
                        </a:lnSpc>
                        <a:defRPr/>
                      </a:pPr>
                      <a:endParaRPr lang="en-US" sz="1100"/>
                    </a:p>
                    <a:p>
                      <a:pPr algn="ctr">
                        <a:lnSpc>
                          <a:spcPts val="3079"/>
                        </a:lnSpc>
                      </a:pPr>
                      <a:r>
                        <a:rPr lang="en-US" sz="2199">
                          <a:solidFill>
                            <a:srgbClr val="2A2E3A"/>
                          </a:solidFill>
                          <a:latin typeface="Helios Bold"/>
                        </a:rPr>
                        <a:t>VMC (3 Nos.)</a:t>
                      </a:r>
                    </a:p>
                    <a:p>
                      <a:pPr algn="ctr">
                        <a:lnSpc>
                          <a:spcPts val="3079"/>
                        </a:lnSpc>
                      </a:pPr>
                    </a:p>
                  </a:txBody>
                  <a:tcPr marL="190500" marR="190500" marT="190500" marB="190500" anchor="ctr">
                    <a:lnL cmpd="sng" algn="ctr" cap="flat" w="9525">
                      <a:solidFill>
                        <a:srgbClr val="2A2E3A"/>
                      </a:solidFill>
                      <a:prstDash val="solid"/>
                      <a:round/>
                      <a:headEnd type="none" w="med" len="med"/>
                      <a:tailEnd type="none" w="med" len="med"/>
                    </a:lnL>
                    <a:lnR cmpd="sng" algn="ctr" cap="flat" w="9525">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tcPr>
                </a:tc>
                <a:tc>
                  <a:txBody>
                    <a:bodyPr anchor="t" rtlCol="false"/>
                    <a:lstStyle/>
                    <a:p>
                      <a:pPr algn="ctr">
                        <a:lnSpc>
                          <a:spcPts val="2799"/>
                        </a:lnSpc>
                        <a:defRPr/>
                      </a:pPr>
                      <a:endParaRPr lang="en-US" sz="1100"/>
                    </a:p>
                    <a:p>
                      <a:pPr algn="ctr">
                        <a:lnSpc>
                          <a:spcPts val="2799"/>
                        </a:lnSpc>
                      </a:pPr>
                      <a:r>
                        <a:rPr lang="en-US" sz="1999">
                          <a:solidFill>
                            <a:srgbClr val="2A2E3A"/>
                          </a:solidFill>
                          <a:latin typeface="Helios"/>
                        </a:rPr>
                        <a:t>BFW CHAKARA</a:t>
                      </a:r>
                    </a:p>
                    <a:p>
                      <a:pPr algn="ctr">
                        <a:lnSpc>
                          <a:spcPts val="2799"/>
                        </a:lnSpc>
                      </a:pPr>
                    </a:p>
                  </a:txBody>
                  <a:tcPr marL="190500" marR="190500" marT="190500" marB="190500" anchor="ctr">
                    <a:lnL cmpd="sng" algn="ctr" cap="flat" w="9525">
                      <a:solidFill>
                        <a:srgbClr val="2A2E3A"/>
                      </a:solidFill>
                      <a:prstDash val="solid"/>
                      <a:round/>
                      <a:headEnd type="none" w="med" len="med"/>
                      <a:tailEnd type="none" w="med" len="med"/>
                    </a:lnL>
                    <a:lnR cmpd="sng" algn="ctr" cap="flat" w="9525">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tcPr>
                </a:tc>
                <a:tc>
                  <a:txBody>
                    <a:bodyPr anchor="t" rtlCol="false"/>
                    <a:lstStyle/>
                    <a:p>
                      <a:pPr algn="ctr">
                        <a:lnSpc>
                          <a:spcPts val="2799"/>
                        </a:lnSpc>
                        <a:defRPr/>
                      </a:pPr>
                      <a:endParaRPr lang="en-US" sz="1100"/>
                    </a:p>
                    <a:p>
                      <a:pPr algn="ctr">
                        <a:lnSpc>
                          <a:spcPts val="2799"/>
                        </a:lnSpc>
                      </a:pPr>
                      <a:r>
                        <a:rPr lang="en-US" sz="1999">
                          <a:solidFill>
                            <a:srgbClr val="2A2E3A"/>
                          </a:solidFill>
                          <a:latin typeface="Helios"/>
                        </a:rPr>
                        <a:t>1250 X 650 X 650</a:t>
                      </a:r>
                    </a:p>
                    <a:p>
                      <a:pPr algn="ctr">
                        <a:lnSpc>
                          <a:spcPts val="2799"/>
                        </a:lnSpc>
                      </a:pPr>
                    </a:p>
                  </a:txBody>
                  <a:tcPr marL="190500" marR="190500" marT="190500" marB="190500" anchor="ctr">
                    <a:lnL cmpd="sng" algn="ctr" cap="flat" w="9525">
                      <a:solidFill>
                        <a:srgbClr val="2A2E3A"/>
                      </a:solidFill>
                      <a:prstDash val="solid"/>
                      <a:round/>
                      <a:headEnd type="none" w="med" len="med"/>
                      <a:tailEnd type="none" w="med" len="med"/>
                    </a:lnL>
                    <a:lnR cmpd="sng" algn="ctr" cap="flat" w="0">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tcPr>
                </a:tc>
              </a:tr>
              <a:tr h="1582714">
                <a:tc>
                  <a:txBody>
                    <a:bodyPr anchor="t" rtlCol="false"/>
                    <a:lstStyle/>
                    <a:p>
                      <a:pPr algn="ctr">
                        <a:lnSpc>
                          <a:spcPts val="3079"/>
                        </a:lnSpc>
                        <a:defRPr/>
                      </a:pPr>
                      <a:endParaRPr lang="en-US" sz="1100"/>
                    </a:p>
                    <a:p>
                      <a:pPr algn="ctr">
                        <a:lnSpc>
                          <a:spcPts val="3079"/>
                        </a:lnSpc>
                      </a:pPr>
                      <a:r>
                        <a:rPr lang="en-US" sz="2199">
                          <a:solidFill>
                            <a:srgbClr val="2A2E3A"/>
                          </a:solidFill>
                          <a:latin typeface="Helios Bold"/>
                        </a:rPr>
                        <a:t>VMC 5-AXIS </a:t>
                      </a:r>
                    </a:p>
                    <a:p>
                      <a:pPr algn="ctr">
                        <a:lnSpc>
                          <a:spcPts val="3079"/>
                        </a:lnSpc>
                      </a:pPr>
                    </a:p>
                  </a:txBody>
                  <a:tcPr marL="190500" marR="190500" marT="190500" marB="190500" anchor="ctr">
                    <a:lnL cmpd="sng" algn="ctr" cap="flat" w="9525">
                      <a:solidFill>
                        <a:srgbClr val="2A2E3A"/>
                      </a:solidFill>
                      <a:prstDash val="solid"/>
                      <a:round/>
                      <a:headEnd type="none" w="med" len="med"/>
                      <a:tailEnd type="none" w="med" len="med"/>
                    </a:lnL>
                    <a:lnR cmpd="sng" algn="ctr" cap="flat" w="9525">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tcPr>
                </a:tc>
                <a:tc>
                  <a:txBody>
                    <a:bodyPr anchor="t" rtlCol="false"/>
                    <a:lstStyle/>
                    <a:p>
                      <a:pPr algn="ctr">
                        <a:lnSpc>
                          <a:spcPts val="2799"/>
                        </a:lnSpc>
                        <a:defRPr/>
                      </a:pPr>
                      <a:endParaRPr lang="en-US" sz="1100"/>
                    </a:p>
                    <a:p>
                      <a:pPr algn="ctr">
                        <a:lnSpc>
                          <a:spcPts val="2799"/>
                        </a:lnSpc>
                      </a:pPr>
                      <a:r>
                        <a:rPr lang="en-US" sz="1999">
                          <a:solidFill>
                            <a:srgbClr val="2A2E3A"/>
                          </a:solidFill>
                          <a:latin typeface="Helios"/>
                        </a:rPr>
                        <a:t>FOREST LINE</a:t>
                      </a:r>
                    </a:p>
                    <a:p>
                      <a:pPr algn="ctr">
                        <a:lnSpc>
                          <a:spcPts val="2799"/>
                        </a:lnSpc>
                      </a:pPr>
                    </a:p>
                  </a:txBody>
                  <a:tcPr marL="190500" marR="190500" marT="190500" marB="190500" anchor="ctr">
                    <a:lnL cmpd="sng" algn="ctr" cap="flat" w="9525">
                      <a:solidFill>
                        <a:srgbClr val="2A2E3A"/>
                      </a:solidFill>
                      <a:prstDash val="solid"/>
                      <a:round/>
                      <a:headEnd type="none" w="med" len="med"/>
                      <a:tailEnd type="none" w="med" len="med"/>
                    </a:lnL>
                    <a:lnR cmpd="sng" algn="ctr" cap="flat" w="9525">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tcPr>
                </a:tc>
                <a:tc>
                  <a:txBody>
                    <a:bodyPr anchor="t" rtlCol="false"/>
                    <a:lstStyle/>
                    <a:p>
                      <a:pPr algn="ctr">
                        <a:lnSpc>
                          <a:spcPts val="2799"/>
                        </a:lnSpc>
                        <a:defRPr/>
                      </a:pPr>
                      <a:endParaRPr lang="en-US" sz="1100"/>
                    </a:p>
                    <a:p>
                      <a:pPr algn="ctr">
                        <a:lnSpc>
                          <a:spcPts val="2799"/>
                        </a:lnSpc>
                      </a:pPr>
                      <a:r>
                        <a:rPr lang="en-US" sz="1999">
                          <a:solidFill>
                            <a:srgbClr val="2A2E3A"/>
                          </a:solidFill>
                          <a:latin typeface="Helios"/>
                        </a:rPr>
                        <a:t>8000 X 2400 X 1000</a:t>
                      </a:r>
                    </a:p>
                    <a:p>
                      <a:pPr algn="ctr">
                        <a:lnSpc>
                          <a:spcPts val="2799"/>
                        </a:lnSpc>
                      </a:pPr>
                    </a:p>
                  </a:txBody>
                  <a:tcPr marL="190500" marR="190500" marT="190500" marB="190500" anchor="ctr">
                    <a:lnL cmpd="sng" algn="ctr" cap="flat" w="9525">
                      <a:solidFill>
                        <a:srgbClr val="2A2E3A"/>
                      </a:solidFill>
                      <a:prstDash val="solid"/>
                      <a:round/>
                      <a:headEnd type="none" w="med" len="med"/>
                      <a:tailEnd type="none" w="med" len="med"/>
                    </a:lnL>
                    <a:lnR cmpd="sng" algn="ctr" cap="flat" w="0">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tcPr>
                </a:tc>
              </a:tr>
              <a:tr h="1582714">
                <a:tc>
                  <a:txBody>
                    <a:bodyPr anchor="t" rtlCol="false"/>
                    <a:lstStyle/>
                    <a:p>
                      <a:pPr algn="ctr">
                        <a:lnSpc>
                          <a:spcPts val="3079"/>
                        </a:lnSpc>
                        <a:defRPr/>
                      </a:pPr>
                      <a:endParaRPr lang="en-US" sz="1100"/>
                    </a:p>
                    <a:p>
                      <a:pPr algn="ctr">
                        <a:lnSpc>
                          <a:spcPts val="3079"/>
                        </a:lnSpc>
                      </a:pPr>
                      <a:r>
                        <a:rPr lang="en-US" sz="2199">
                          <a:solidFill>
                            <a:srgbClr val="2A2E3A"/>
                          </a:solidFill>
                          <a:latin typeface="Helios Bold"/>
                        </a:rPr>
                        <a:t>JIG BORING</a:t>
                      </a:r>
                    </a:p>
                    <a:p>
                      <a:pPr algn="ctr">
                        <a:lnSpc>
                          <a:spcPts val="3079"/>
                        </a:lnSpc>
                      </a:pPr>
                    </a:p>
                  </a:txBody>
                  <a:tcPr marL="190500" marR="190500" marT="190500" marB="190500" anchor="ctr">
                    <a:lnL cmpd="sng" algn="ctr" cap="flat" w="9525">
                      <a:solidFill>
                        <a:srgbClr val="2A2E3A"/>
                      </a:solidFill>
                      <a:prstDash val="solid"/>
                      <a:round/>
                      <a:headEnd type="none" w="med" len="med"/>
                      <a:tailEnd type="none" w="med" len="med"/>
                    </a:lnL>
                    <a:lnR cmpd="sng" algn="ctr" cap="flat" w="9525">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tcPr>
                </a:tc>
                <a:tc>
                  <a:txBody>
                    <a:bodyPr anchor="t" rtlCol="false"/>
                    <a:lstStyle/>
                    <a:p>
                      <a:pPr algn="ctr">
                        <a:lnSpc>
                          <a:spcPts val="2799"/>
                        </a:lnSpc>
                        <a:defRPr/>
                      </a:pPr>
                      <a:endParaRPr lang="en-US" sz="1100"/>
                    </a:p>
                    <a:p>
                      <a:pPr algn="ctr">
                        <a:lnSpc>
                          <a:spcPts val="2799"/>
                        </a:lnSpc>
                      </a:pPr>
                      <a:r>
                        <a:rPr lang="en-US" sz="1999">
                          <a:solidFill>
                            <a:srgbClr val="2A2E3A"/>
                          </a:solidFill>
                          <a:latin typeface="Helios"/>
                        </a:rPr>
                        <a:t>WMW</a:t>
                      </a:r>
                    </a:p>
                    <a:p>
                      <a:pPr algn="ctr">
                        <a:lnSpc>
                          <a:spcPts val="2799"/>
                        </a:lnSpc>
                      </a:pPr>
                    </a:p>
                  </a:txBody>
                  <a:tcPr marL="190500" marR="190500" marT="190500" marB="190500" anchor="ctr">
                    <a:lnL cmpd="sng" algn="ctr" cap="flat" w="9525">
                      <a:solidFill>
                        <a:srgbClr val="2A2E3A"/>
                      </a:solidFill>
                      <a:prstDash val="solid"/>
                      <a:round/>
                      <a:headEnd type="none" w="med" len="med"/>
                      <a:tailEnd type="none" w="med" len="med"/>
                    </a:lnL>
                    <a:lnR cmpd="sng" algn="ctr" cap="flat" w="9525">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tcPr>
                </a:tc>
                <a:tc>
                  <a:txBody>
                    <a:bodyPr anchor="t" rtlCol="false"/>
                    <a:lstStyle/>
                    <a:p>
                      <a:pPr algn="ctr">
                        <a:lnSpc>
                          <a:spcPts val="2799"/>
                        </a:lnSpc>
                        <a:defRPr/>
                      </a:pPr>
                      <a:endParaRPr lang="en-US" sz="1100"/>
                    </a:p>
                    <a:p>
                      <a:pPr algn="ctr">
                        <a:lnSpc>
                          <a:spcPts val="2799"/>
                        </a:lnSpc>
                      </a:pPr>
                      <a:r>
                        <a:rPr lang="en-US" sz="1999">
                          <a:solidFill>
                            <a:srgbClr val="2A2E3A"/>
                          </a:solidFill>
                          <a:latin typeface="Helios"/>
                        </a:rPr>
                        <a:t>1200 X 700 X 700</a:t>
                      </a:r>
                    </a:p>
                    <a:p>
                      <a:pPr algn="ctr">
                        <a:lnSpc>
                          <a:spcPts val="2799"/>
                        </a:lnSpc>
                      </a:pPr>
                    </a:p>
                  </a:txBody>
                  <a:tcPr marL="190500" marR="190500" marT="190500" marB="190500" anchor="ctr">
                    <a:lnL cmpd="sng" algn="ctr" cap="flat" w="9525">
                      <a:solidFill>
                        <a:srgbClr val="2A2E3A"/>
                      </a:solidFill>
                      <a:prstDash val="solid"/>
                      <a:round/>
                      <a:headEnd type="none" w="med" len="med"/>
                      <a:tailEnd type="none" w="med" len="med"/>
                    </a:lnL>
                    <a:lnR cmpd="sng" algn="ctr" cap="flat" w="0">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tcPr>
                </a:tc>
              </a:tr>
              <a:tr h="1582714">
                <a:tc>
                  <a:txBody>
                    <a:bodyPr anchor="t" rtlCol="false"/>
                    <a:lstStyle/>
                    <a:p>
                      <a:pPr algn="ctr">
                        <a:lnSpc>
                          <a:spcPts val="3079"/>
                        </a:lnSpc>
                        <a:defRPr/>
                      </a:pPr>
                      <a:endParaRPr lang="en-US" sz="1100"/>
                    </a:p>
                    <a:p>
                      <a:pPr algn="ctr">
                        <a:lnSpc>
                          <a:spcPts val="3079"/>
                        </a:lnSpc>
                      </a:pPr>
                      <a:r>
                        <a:rPr lang="en-US" sz="2199">
                          <a:solidFill>
                            <a:srgbClr val="2A2E3A"/>
                          </a:solidFill>
                          <a:latin typeface="Helios Bold"/>
                        </a:rPr>
                        <a:t>HORIZONTAL BORING</a:t>
                      </a:r>
                    </a:p>
                    <a:p>
                      <a:pPr algn="ctr">
                        <a:lnSpc>
                          <a:spcPts val="3079"/>
                        </a:lnSpc>
                      </a:pPr>
                    </a:p>
                  </a:txBody>
                  <a:tcPr marL="190500" marR="190500" marT="190500" marB="190500" anchor="ctr">
                    <a:lnL cmpd="sng" algn="ctr" cap="flat" w="9525">
                      <a:solidFill>
                        <a:srgbClr val="2A2E3A"/>
                      </a:solidFill>
                      <a:prstDash val="solid"/>
                      <a:round/>
                      <a:headEnd type="none" w="med" len="med"/>
                      <a:tailEnd type="none" w="med" len="med"/>
                    </a:lnL>
                    <a:lnR cmpd="sng" algn="ctr" cap="flat" w="9525">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tcPr>
                </a:tc>
                <a:tc>
                  <a:txBody>
                    <a:bodyPr anchor="t" rtlCol="false"/>
                    <a:lstStyle/>
                    <a:p>
                      <a:pPr algn="ctr">
                        <a:lnSpc>
                          <a:spcPts val="2799"/>
                        </a:lnSpc>
                        <a:defRPr/>
                      </a:pPr>
                      <a:endParaRPr lang="en-US" sz="1100"/>
                    </a:p>
                    <a:p>
                      <a:pPr algn="ctr">
                        <a:lnSpc>
                          <a:spcPts val="2799"/>
                        </a:lnSpc>
                      </a:pPr>
                      <a:r>
                        <a:rPr lang="en-US" sz="1999">
                          <a:solidFill>
                            <a:srgbClr val="2A2E3A"/>
                          </a:solidFill>
                          <a:latin typeface="Helios"/>
                        </a:rPr>
                        <a:t> UNION</a:t>
                      </a:r>
                    </a:p>
                    <a:p>
                      <a:pPr algn="ctr">
                        <a:lnSpc>
                          <a:spcPts val="2799"/>
                        </a:lnSpc>
                      </a:pPr>
                    </a:p>
                  </a:txBody>
                  <a:tcPr marL="190500" marR="190500" marT="190500" marB="190500" anchor="ctr">
                    <a:lnL cmpd="sng" algn="ctr" cap="flat" w="9525">
                      <a:solidFill>
                        <a:srgbClr val="2A2E3A"/>
                      </a:solidFill>
                      <a:prstDash val="solid"/>
                      <a:round/>
                      <a:headEnd type="none" w="med" len="med"/>
                      <a:tailEnd type="none" w="med" len="med"/>
                    </a:lnL>
                    <a:lnR cmpd="sng" algn="ctr" cap="flat" w="9525">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tcPr>
                </a:tc>
                <a:tc>
                  <a:txBody>
                    <a:bodyPr anchor="t" rtlCol="false"/>
                    <a:lstStyle/>
                    <a:p>
                      <a:pPr algn="ctr">
                        <a:lnSpc>
                          <a:spcPts val="2799"/>
                        </a:lnSpc>
                        <a:defRPr/>
                      </a:pPr>
                      <a:endParaRPr lang="en-US" sz="1100"/>
                    </a:p>
                    <a:p>
                      <a:pPr algn="ctr">
                        <a:lnSpc>
                          <a:spcPts val="2799"/>
                        </a:lnSpc>
                      </a:pPr>
                      <a:r>
                        <a:rPr lang="en-US" sz="1999">
                          <a:solidFill>
                            <a:srgbClr val="2A2E3A"/>
                          </a:solidFill>
                          <a:latin typeface="Helios"/>
                        </a:rPr>
                        <a:t> DIA 100 STOCK X 1600 X 1600</a:t>
                      </a:r>
                    </a:p>
                    <a:p>
                      <a:pPr algn="ctr">
                        <a:lnSpc>
                          <a:spcPts val="2799"/>
                        </a:lnSpc>
                      </a:pPr>
                    </a:p>
                  </a:txBody>
                  <a:tcPr marL="190500" marR="190500" marT="190500" marB="190500" anchor="ctr">
                    <a:lnL cmpd="sng" algn="ctr" cap="flat" w="9525">
                      <a:solidFill>
                        <a:srgbClr val="2A2E3A"/>
                      </a:solidFill>
                      <a:prstDash val="solid"/>
                      <a:round/>
                      <a:headEnd type="none" w="med" len="med"/>
                      <a:tailEnd type="none" w="med" len="med"/>
                    </a:lnL>
                    <a:lnR cmpd="sng" algn="ctr" cap="flat" w="0">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tcPr>
                </a:tc>
              </a:tr>
              <a:tr h="1582714">
                <a:tc>
                  <a:txBody>
                    <a:bodyPr anchor="t" rtlCol="false"/>
                    <a:lstStyle/>
                    <a:p>
                      <a:pPr algn="ctr">
                        <a:lnSpc>
                          <a:spcPts val="3079"/>
                        </a:lnSpc>
                        <a:defRPr/>
                      </a:pPr>
                      <a:endParaRPr lang="en-US" sz="1100"/>
                    </a:p>
                    <a:p>
                      <a:pPr algn="ctr">
                        <a:lnSpc>
                          <a:spcPts val="3079"/>
                        </a:lnSpc>
                      </a:pPr>
                      <a:r>
                        <a:rPr lang="en-US" sz="2199">
                          <a:solidFill>
                            <a:srgbClr val="2A2E3A"/>
                          </a:solidFill>
                          <a:latin typeface="Helios Bold"/>
                        </a:rPr>
                        <a:t>SHEARING</a:t>
                      </a:r>
                    </a:p>
                    <a:p>
                      <a:pPr algn="ctr">
                        <a:lnSpc>
                          <a:spcPts val="3079"/>
                        </a:lnSpc>
                      </a:pPr>
                    </a:p>
                  </a:txBody>
                  <a:tcPr marL="190500" marR="190500" marT="190500" marB="190500" anchor="ctr">
                    <a:lnL cmpd="sng" algn="ctr" cap="flat" w="9525">
                      <a:solidFill>
                        <a:srgbClr val="2A2E3A"/>
                      </a:solidFill>
                      <a:prstDash val="solid"/>
                      <a:round/>
                      <a:headEnd type="none" w="med" len="med"/>
                      <a:tailEnd type="none" w="med" len="med"/>
                    </a:lnL>
                    <a:lnR cmpd="sng" algn="ctr" cap="flat" w="9525">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tcPr>
                </a:tc>
                <a:tc>
                  <a:txBody>
                    <a:bodyPr anchor="t" rtlCol="false"/>
                    <a:lstStyle/>
                    <a:p>
                      <a:pPr algn="ctr">
                        <a:lnSpc>
                          <a:spcPts val="2799"/>
                        </a:lnSpc>
                        <a:defRPr/>
                      </a:pPr>
                      <a:endParaRPr lang="en-US" sz="1100"/>
                    </a:p>
                    <a:p>
                      <a:pPr algn="ctr">
                        <a:lnSpc>
                          <a:spcPts val="2799"/>
                        </a:lnSpc>
                      </a:pPr>
                      <a:r>
                        <a:rPr lang="en-US" sz="1999">
                          <a:solidFill>
                            <a:srgbClr val="2A2E3A"/>
                          </a:solidFill>
                          <a:latin typeface="Helios"/>
                        </a:rPr>
                        <a:t>ENERGY</a:t>
                      </a:r>
                    </a:p>
                    <a:p>
                      <a:pPr algn="ctr">
                        <a:lnSpc>
                          <a:spcPts val="2799"/>
                        </a:lnSpc>
                      </a:pPr>
                    </a:p>
                  </a:txBody>
                  <a:tcPr marL="190500" marR="190500" marT="190500" marB="190500" anchor="ctr">
                    <a:lnL cmpd="sng" algn="ctr" cap="flat" w="9525">
                      <a:solidFill>
                        <a:srgbClr val="2A2E3A"/>
                      </a:solidFill>
                      <a:prstDash val="solid"/>
                      <a:round/>
                      <a:headEnd type="none" w="med" len="med"/>
                      <a:tailEnd type="none" w="med" len="med"/>
                    </a:lnL>
                    <a:lnR cmpd="sng" algn="ctr" cap="flat" w="9525">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tcPr>
                </a:tc>
                <a:tc>
                  <a:txBody>
                    <a:bodyPr anchor="t" rtlCol="false"/>
                    <a:lstStyle/>
                    <a:p>
                      <a:pPr algn="ctr">
                        <a:lnSpc>
                          <a:spcPts val="2799"/>
                        </a:lnSpc>
                        <a:defRPr/>
                      </a:pPr>
                      <a:endParaRPr lang="en-US" sz="1100"/>
                    </a:p>
                    <a:p>
                      <a:pPr algn="ctr">
                        <a:lnSpc>
                          <a:spcPts val="2799"/>
                        </a:lnSpc>
                      </a:pPr>
                      <a:r>
                        <a:rPr lang="en-US" sz="1999">
                          <a:solidFill>
                            <a:srgbClr val="2A2E3A"/>
                          </a:solidFill>
                          <a:latin typeface="Helios"/>
                        </a:rPr>
                        <a:t>6 X 2500</a:t>
                      </a:r>
                    </a:p>
                    <a:p>
                      <a:pPr algn="ctr">
                        <a:lnSpc>
                          <a:spcPts val="2799"/>
                        </a:lnSpc>
                      </a:pPr>
                    </a:p>
                  </a:txBody>
                  <a:tcPr marL="190500" marR="190500" marT="190500" marB="190500" anchor="ctr">
                    <a:lnL cmpd="sng" algn="ctr" cap="flat" w="9525">
                      <a:solidFill>
                        <a:srgbClr val="2A2E3A"/>
                      </a:solidFill>
                      <a:prstDash val="solid"/>
                      <a:round/>
                      <a:headEnd type="none" w="med" len="med"/>
                      <a:tailEnd type="none" w="med" len="med"/>
                    </a:lnL>
                    <a:lnR cmpd="sng" algn="ctr" cap="flat" w="0">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tcPr>
                </a:tc>
              </a:tr>
            </a:tbl>
          </a:graphicData>
        </a:graphic>
      </p:graphicFrame>
      <p:grpSp>
        <p:nvGrpSpPr>
          <p:cNvPr name="Group 6" id="6"/>
          <p:cNvGrpSpPr/>
          <p:nvPr/>
        </p:nvGrpSpPr>
        <p:grpSpPr>
          <a:xfrm rot="0">
            <a:off x="10720776" y="6644693"/>
            <a:ext cx="5820727" cy="1756950"/>
            <a:chOff x="0" y="0"/>
            <a:chExt cx="8628887" cy="2604575"/>
          </a:xfrm>
        </p:grpSpPr>
        <p:sp>
          <p:nvSpPr>
            <p:cNvPr name="Freeform 7" id="7"/>
            <p:cNvSpPr/>
            <p:nvPr/>
          </p:nvSpPr>
          <p:spPr>
            <a:xfrm flipH="false" flipV="false" rot="0">
              <a:off x="0" y="0"/>
              <a:ext cx="8628886" cy="2604575"/>
            </a:xfrm>
            <a:custGeom>
              <a:avLst/>
              <a:gdLst/>
              <a:ahLst/>
              <a:cxnLst/>
              <a:rect r="r" b="b" t="t" l="l"/>
              <a:pathLst>
                <a:path h="2604575" w="8628886">
                  <a:moveTo>
                    <a:pt x="39902" y="0"/>
                  </a:moveTo>
                  <a:lnTo>
                    <a:pt x="8588985" y="0"/>
                  </a:lnTo>
                  <a:cubicBezTo>
                    <a:pt x="8599567" y="0"/>
                    <a:pt x="8609716" y="4204"/>
                    <a:pt x="8617200" y="11687"/>
                  </a:cubicBezTo>
                  <a:cubicBezTo>
                    <a:pt x="8624683" y="19170"/>
                    <a:pt x="8628886" y="29319"/>
                    <a:pt x="8628886" y="39902"/>
                  </a:cubicBezTo>
                  <a:lnTo>
                    <a:pt x="8628886" y="2564673"/>
                  </a:lnTo>
                  <a:cubicBezTo>
                    <a:pt x="8628886" y="2575256"/>
                    <a:pt x="8624683" y="2585405"/>
                    <a:pt x="8617200" y="2592888"/>
                  </a:cubicBezTo>
                  <a:cubicBezTo>
                    <a:pt x="8609716" y="2600371"/>
                    <a:pt x="8599567" y="2604575"/>
                    <a:pt x="8588985" y="2604575"/>
                  </a:cubicBezTo>
                  <a:lnTo>
                    <a:pt x="39902" y="2604575"/>
                  </a:lnTo>
                  <a:cubicBezTo>
                    <a:pt x="29319" y="2604575"/>
                    <a:pt x="19170" y="2600371"/>
                    <a:pt x="11687" y="2592888"/>
                  </a:cubicBezTo>
                  <a:cubicBezTo>
                    <a:pt x="4204" y="2585405"/>
                    <a:pt x="0" y="2575256"/>
                    <a:pt x="0" y="2564673"/>
                  </a:cubicBezTo>
                  <a:lnTo>
                    <a:pt x="0" y="39902"/>
                  </a:lnTo>
                  <a:cubicBezTo>
                    <a:pt x="0" y="29319"/>
                    <a:pt x="4204" y="19170"/>
                    <a:pt x="11687" y="11687"/>
                  </a:cubicBezTo>
                  <a:cubicBezTo>
                    <a:pt x="19170" y="4204"/>
                    <a:pt x="29319" y="0"/>
                    <a:pt x="39902" y="0"/>
                  </a:cubicBezTo>
                  <a:close/>
                </a:path>
              </a:pathLst>
            </a:custGeom>
            <a:solidFill>
              <a:srgbClr val="F4F4F4"/>
            </a:solidFill>
            <a:ln cap="rnd">
              <a:noFill/>
              <a:prstDash val="sysDot"/>
              <a:round/>
            </a:ln>
          </p:spPr>
        </p:sp>
        <p:sp>
          <p:nvSpPr>
            <p:cNvPr name="TextBox 8" id="8"/>
            <p:cNvSpPr txBox="true"/>
            <p:nvPr/>
          </p:nvSpPr>
          <p:spPr>
            <a:xfrm>
              <a:off x="0" y="-47625"/>
              <a:ext cx="8628887" cy="2652200"/>
            </a:xfrm>
            <a:prstGeom prst="rect">
              <a:avLst/>
            </a:prstGeom>
          </p:spPr>
          <p:txBody>
            <a:bodyPr anchor="ctr" rtlCol="false" tIns="254000" lIns="254000" bIns="254000" rIns="254000"/>
            <a:lstStyle/>
            <a:p>
              <a:pPr>
                <a:lnSpc>
                  <a:spcPts val="2100"/>
                </a:lnSpc>
              </a:pPr>
              <a:r>
                <a:rPr lang="en-US" sz="1500">
                  <a:solidFill>
                    <a:srgbClr val="2A2E3A"/>
                  </a:solidFill>
                  <a:latin typeface="Arimo Bold"/>
                </a:rPr>
                <a:t>Customise</a:t>
              </a:r>
              <a:r>
                <a:rPr lang="en-US" sz="1500">
                  <a:solidFill>
                    <a:srgbClr val="2A2E3A"/>
                  </a:solidFill>
                  <a:latin typeface="Arimo"/>
                </a:rPr>
                <a:t> this table! Just </a:t>
              </a:r>
              <a:r>
                <a:rPr lang="en-US" sz="1500">
                  <a:solidFill>
                    <a:srgbClr val="2A2E3A"/>
                  </a:solidFill>
                  <a:latin typeface="Arimo Bold"/>
                </a:rPr>
                <a:t>right-click</a:t>
              </a:r>
              <a:r>
                <a:rPr lang="en-US" sz="1500">
                  <a:solidFill>
                    <a:srgbClr val="2A2E3A"/>
                  </a:solidFill>
                  <a:latin typeface="Arimo"/>
                </a:rPr>
                <a:t> on any cell to see all the available table functions.</a:t>
              </a:r>
            </a:p>
            <a:p>
              <a:pPr>
                <a:lnSpc>
                  <a:spcPts val="2100"/>
                </a:lnSpc>
              </a:pPr>
            </a:p>
            <a:p>
              <a:pPr>
                <a:lnSpc>
                  <a:spcPts val="2100"/>
                </a:lnSpc>
              </a:pPr>
              <a:r>
                <a:rPr lang="en-US" sz="1500">
                  <a:solidFill>
                    <a:srgbClr val="2A2E3A"/>
                  </a:solidFill>
                  <a:latin typeface="Helios"/>
                </a:rPr>
                <a:t>To merge,</a:t>
              </a:r>
              <a:r>
                <a:rPr lang="en-US" sz="1500">
                  <a:solidFill>
                    <a:srgbClr val="2A2E3A"/>
                  </a:solidFill>
                  <a:latin typeface="Helios Bold"/>
                </a:rPr>
                <a:t> first highlight</a:t>
              </a:r>
              <a:r>
                <a:rPr lang="en-US" sz="1500">
                  <a:solidFill>
                    <a:srgbClr val="2A2E3A"/>
                  </a:solidFill>
                  <a:latin typeface="Helios"/>
                </a:rPr>
                <a:t> two or more cells, then click </a:t>
              </a:r>
              <a:r>
                <a:rPr lang="en-US" sz="1500">
                  <a:solidFill>
                    <a:srgbClr val="2A2E3A"/>
                  </a:solidFill>
                  <a:latin typeface="Helios Bold"/>
                </a:rPr>
                <a:t>"Merge Cells" </a:t>
              </a:r>
              <a:r>
                <a:rPr lang="en-US" sz="1500">
                  <a:solidFill>
                    <a:srgbClr val="2A2E3A"/>
                  </a:solidFill>
                  <a:latin typeface="Helios"/>
                </a:rPr>
                <a:t>to organize your table according to your needs!</a:t>
              </a:r>
            </a:p>
          </p:txBody>
        </p:sp>
      </p:gr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9125919"/>
            <a:ext cx="18288000" cy="1161081"/>
            <a:chOff x="0" y="0"/>
            <a:chExt cx="4816593" cy="305799"/>
          </a:xfrm>
        </p:grpSpPr>
        <p:sp>
          <p:nvSpPr>
            <p:cNvPr name="Freeform 3" id="3"/>
            <p:cNvSpPr/>
            <p:nvPr/>
          </p:nvSpPr>
          <p:spPr>
            <a:xfrm flipH="false" flipV="false" rot="0">
              <a:off x="0" y="0"/>
              <a:ext cx="4816592" cy="305799"/>
            </a:xfrm>
            <a:custGeom>
              <a:avLst/>
              <a:gdLst/>
              <a:ahLst/>
              <a:cxnLst/>
              <a:rect r="r" b="b" t="t" l="l"/>
              <a:pathLst>
                <a:path h="305799" w="4816592">
                  <a:moveTo>
                    <a:pt x="0" y="0"/>
                  </a:moveTo>
                  <a:lnTo>
                    <a:pt x="4816592" y="0"/>
                  </a:lnTo>
                  <a:lnTo>
                    <a:pt x="4816592" y="305799"/>
                  </a:lnTo>
                  <a:lnTo>
                    <a:pt x="0" y="305799"/>
                  </a:lnTo>
                  <a:close/>
                </a:path>
              </a:pathLst>
            </a:custGeom>
            <a:solidFill>
              <a:srgbClr val="F4F4F4"/>
            </a:solidFill>
          </p:spPr>
        </p:sp>
        <p:sp>
          <p:nvSpPr>
            <p:cNvPr name="TextBox 4" id="4"/>
            <p:cNvSpPr txBox="true"/>
            <p:nvPr/>
          </p:nvSpPr>
          <p:spPr>
            <a:xfrm>
              <a:off x="0" y="-38100"/>
              <a:ext cx="4816593" cy="343899"/>
            </a:xfrm>
            <a:prstGeom prst="rect">
              <a:avLst/>
            </a:prstGeom>
          </p:spPr>
          <p:txBody>
            <a:bodyPr anchor="ctr" rtlCol="false" tIns="50800" lIns="50800" bIns="50800" rIns="50800"/>
            <a:lstStyle/>
            <a:p>
              <a:pPr algn="ctr">
                <a:lnSpc>
                  <a:spcPts val="2100"/>
                </a:lnSpc>
              </a:pPr>
            </a:p>
          </p:txBody>
        </p:sp>
      </p:grpSp>
      <p:graphicFrame>
        <p:nvGraphicFramePr>
          <p:cNvPr name="Table 5" id="5"/>
          <p:cNvGraphicFramePr>
            <a:graphicFrameLocks noGrp="true"/>
          </p:cNvGraphicFramePr>
          <p:nvPr/>
        </p:nvGraphicFramePr>
        <p:xfrm>
          <a:off x="0" y="391494"/>
          <a:ext cx="18288000" cy="9639300"/>
        </p:xfrm>
        <a:graphic>
          <a:graphicData uri="http://schemas.openxmlformats.org/drawingml/2006/table">
            <a:tbl>
              <a:tblPr/>
              <a:tblGrid>
                <a:gridCol w="6096000"/>
                <a:gridCol w="6096000"/>
                <a:gridCol w="6096000"/>
              </a:tblGrid>
              <a:tr h="1725730">
                <a:tc>
                  <a:txBody>
                    <a:bodyPr anchor="t" rtlCol="false"/>
                    <a:lstStyle/>
                    <a:p>
                      <a:pPr algn="ctr">
                        <a:lnSpc>
                          <a:spcPts val="3499"/>
                        </a:lnSpc>
                        <a:defRPr/>
                      </a:pPr>
                      <a:endParaRPr lang="en-US" sz="1100"/>
                    </a:p>
                    <a:p>
                      <a:pPr algn="ctr">
                        <a:lnSpc>
                          <a:spcPts val="3499"/>
                        </a:lnSpc>
                      </a:pPr>
                      <a:r>
                        <a:rPr lang="en-US" sz="2499">
                          <a:solidFill>
                            <a:srgbClr val="FFFFFF"/>
                          </a:solidFill>
                          <a:latin typeface="Helios Bold"/>
                        </a:rPr>
                        <a:t>MACHINE</a:t>
                      </a:r>
                    </a:p>
                    <a:p>
                      <a:pPr algn="ctr">
                        <a:lnSpc>
                          <a:spcPts val="3499"/>
                        </a:lnSpc>
                      </a:pPr>
                    </a:p>
                  </a:txBody>
                  <a:tcPr marL="190500" marR="190500" marT="190500" marB="190500" anchor="ctr">
                    <a:lnL cmpd="sng" algn="ctr" cap="flat" w="9525">
                      <a:solidFill>
                        <a:srgbClr val="2A2E3A"/>
                      </a:solidFill>
                      <a:prstDash val="solid"/>
                      <a:round/>
                      <a:headEnd type="none" w="med" len="med"/>
                      <a:tailEnd type="none" w="med" len="med"/>
                    </a:lnL>
                    <a:lnR cmpd="sng" algn="ctr" cap="flat" w="9525">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solidFill>
                      <a:srgbClr val="153969"/>
                    </a:solidFill>
                  </a:tcPr>
                </a:tc>
                <a:tc>
                  <a:txBody>
                    <a:bodyPr anchor="t" rtlCol="false"/>
                    <a:lstStyle/>
                    <a:p>
                      <a:pPr algn="ctr">
                        <a:lnSpc>
                          <a:spcPts val="3499"/>
                        </a:lnSpc>
                        <a:defRPr/>
                      </a:pPr>
                      <a:endParaRPr lang="en-US" sz="1100"/>
                    </a:p>
                    <a:p>
                      <a:pPr algn="ctr">
                        <a:lnSpc>
                          <a:spcPts val="3499"/>
                        </a:lnSpc>
                      </a:pPr>
                      <a:r>
                        <a:rPr lang="en-US" sz="2499">
                          <a:solidFill>
                            <a:srgbClr val="FFFFFF"/>
                          </a:solidFill>
                          <a:latin typeface="Helios Bold"/>
                        </a:rPr>
                        <a:t>MAKE / MODEL</a:t>
                      </a:r>
                    </a:p>
                    <a:p>
                      <a:pPr algn="ctr">
                        <a:lnSpc>
                          <a:spcPts val="3499"/>
                        </a:lnSpc>
                      </a:pPr>
                    </a:p>
                  </a:txBody>
                  <a:tcPr marL="190500" marR="190500" marT="190500" marB="190500" anchor="ctr">
                    <a:lnL cmpd="sng" algn="ctr" cap="flat" w="9525">
                      <a:solidFill>
                        <a:srgbClr val="2A2E3A"/>
                      </a:solidFill>
                      <a:prstDash val="solid"/>
                      <a:round/>
                      <a:headEnd type="none" w="med" len="med"/>
                      <a:tailEnd type="none" w="med" len="med"/>
                    </a:lnL>
                    <a:lnR cmpd="sng" algn="ctr" cap="flat" w="9525">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solidFill>
                      <a:srgbClr val="153969"/>
                    </a:solidFill>
                  </a:tcPr>
                </a:tc>
                <a:tc>
                  <a:txBody>
                    <a:bodyPr anchor="t" rtlCol="false"/>
                    <a:lstStyle/>
                    <a:p>
                      <a:pPr algn="ctr">
                        <a:lnSpc>
                          <a:spcPts val="3499"/>
                        </a:lnSpc>
                        <a:defRPr/>
                      </a:pPr>
                      <a:endParaRPr lang="en-US" sz="1100"/>
                    </a:p>
                    <a:p>
                      <a:pPr algn="ctr">
                        <a:lnSpc>
                          <a:spcPts val="3499"/>
                        </a:lnSpc>
                      </a:pPr>
                      <a:r>
                        <a:rPr lang="en-US" sz="2499">
                          <a:solidFill>
                            <a:srgbClr val="FFFFFF"/>
                          </a:solidFill>
                          <a:latin typeface="Helios Bold"/>
                        </a:rPr>
                        <a:t>RANGE / CAPACITY</a:t>
                      </a:r>
                    </a:p>
                    <a:p>
                      <a:pPr algn="ctr">
                        <a:lnSpc>
                          <a:spcPts val="3499"/>
                        </a:lnSpc>
                      </a:pPr>
                    </a:p>
                  </a:txBody>
                  <a:tcPr marL="190500" marR="190500" marT="190500" marB="190500" anchor="ctr">
                    <a:lnL cmpd="sng" algn="ctr" cap="flat" w="9525">
                      <a:solidFill>
                        <a:srgbClr val="2A2E3A"/>
                      </a:solidFill>
                      <a:prstDash val="solid"/>
                      <a:round/>
                      <a:headEnd type="none" w="med" len="med"/>
                      <a:tailEnd type="none" w="med" len="med"/>
                    </a:lnL>
                    <a:lnR cmpd="sng" algn="ctr" cap="flat" w="0">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solidFill>
                      <a:srgbClr val="153969"/>
                    </a:solidFill>
                  </a:tcPr>
                </a:tc>
              </a:tr>
              <a:tr h="1582714">
                <a:tc>
                  <a:txBody>
                    <a:bodyPr anchor="t" rtlCol="false"/>
                    <a:lstStyle/>
                    <a:p>
                      <a:pPr algn="ctr">
                        <a:lnSpc>
                          <a:spcPts val="3079"/>
                        </a:lnSpc>
                        <a:defRPr/>
                      </a:pPr>
                      <a:endParaRPr lang="en-US" sz="1100"/>
                    </a:p>
                    <a:p>
                      <a:pPr algn="ctr">
                        <a:lnSpc>
                          <a:spcPts val="3079"/>
                        </a:lnSpc>
                      </a:pPr>
                      <a:r>
                        <a:rPr lang="en-US" sz="2199">
                          <a:solidFill>
                            <a:srgbClr val="2A2E3A"/>
                          </a:solidFill>
                          <a:latin typeface="Helios Bold"/>
                        </a:rPr>
                        <a:t>BENDING</a:t>
                      </a:r>
                    </a:p>
                    <a:p>
                      <a:pPr algn="ctr">
                        <a:lnSpc>
                          <a:spcPts val="3079"/>
                        </a:lnSpc>
                      </a:pPr>
                    </a:p>
                  </a:txBody>
                  <a:tcPr marL="190500" marR="190500" marT="190500" marB="190500" anchor="ctr">
                    <a:lnL cmpd="sng" algn="ctr" cap="flat" w="9525">
                      <a:solidFill>
                        <a:srgbClr val="2A2E3A"/>
                      </a:solidFill>
                      <a:prstDash val="solid"/>
                      <a:round/>
                      <a:headEnd type="none" w="med" len="med"/>
                      <a:tailEnd type="none" w="med" len="med"/>
                    </a:lnL>
                    <a:lnR cmpd="sng" algn="ctr" cap="flat" w="9525">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tcPr>
                </a:tc>
                <a:tc>
                  <a:txBody>
                    <a:bodyPr anchor="t" rtlCol="false"/>
                    <a:lstStyle/>
                    <a:p>
                      <a:pPr algn="ctr">
                        <a:lnSpc>
                          <a:spcPts val="2799"/>
                        </a:lnSpc>
                        <a:defRPr/>
                      </a:pPr>
                      <a:endParaRPr lang="en-US" sz="1100"/>
                    </a:p>
                    <a:p>
                      <a:pPr algn="ctr">
                        <a:lnSpc>
                          <a:spcPts val="2799"/>
                        </a:lnSpc>
                      </a:pPr>
                      <a:r>
                        <a:rPr lang="en-US" sz="1999">
                          <a:solidFill>
                            <a:srgbClr val="2A2E3A"/>
                          </a:solidFill>
                          <a:latin typeface="Helios"/>
                        </a:rPr>
                        <a:t>ENERGY</a:t>
                      </a:r>
                    </a:p>
                    <a:p>
                      <a:pPr algn="ctr">
                        <a:lnSpc>
                          <a:spcPts val="2799"/>
                        </a:lnSpc>
                      </a:pPr>
                    </a:p>
                  </a:txBody>
                  <a:tcPr marL="190500" marR="190500" marT="190500" marB="190500" anchor="ctr">
                    <a:lnL cmpd="sng" algn="ctr" cap="flat" w="9525">
                      <a:solidFill>
                        <a:srgbClr val="2A2E3A"/>
                      </a:solidFill>
                      <a:prstDash val="solid"/>
                      <a:round/>
                      <a:headEnd type="none" w="med" len="med"/>
                      <a:tailEnd type="none" w="med" len="med"/>
                    </a:lnL>
                    <a:lnR cmpd="sng" algn="ctr" cap="flat" w="9525">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tcPr>
                </a:tc>
                <a:tc>
                  <a:txBody>
                    <a:bodyPr anchor="t" rtlCol="false"/>
                    <a:lstStyle/>
                    <a:p>
                      <a:pPr algn="ctr">
                        <a:lnSpc>
                          <a:spcPts val="2799"/>
                        </a:lnSpc>
                        <a:defRPr/>
                      </a:pPr>
                      <a:endParaRPr lang="en-US" sz="1100"/>
                    </a:p>
                    <a:p>
                      <a:pPr algn="ctr">
                        <a:lnSpc>
                          <a:spcPts val="2799"/>
                        </a:lnSpc>
                      </a:pPr>
                      <a:r>
                        <a:rPr lang="en-US" sz="1999">
                          <a:solidFill>
                            <a:srgbClr val="2A2E3A"/>
                          </a:solidFill>
                          <a:latin typeface="Helios"/>
                        </a:rPr>
                        <a:t>6 X 2500</a:t>
                      </a:r>
                    </a:p>
                    <a:p>
                      <a:pPr algn="ctr">
                        <a:lnSpc>
                          <a:spcPts val="2799"/>
                        </a:lnSpc>
                      </a:pPr>
                    </a:p>
                  </a:txBody>
                  <a:tcPr marL="190500" marR="190500" marT="190500" marB="190500" anchor="ctr">
                    <a:lnL cmpd="sng" algn="ctr" cap="flat" w="9525">
                      <a:solidFill>
                        <a:srgbClr val="2A2E3A"/>
                      </a:solidFill>
                      <a:prstDash val="solid"/>
                      <a:round/>
                      <a:headEnd type="none" w="med" len="med"/>
                      <a:tailEnd type="none" w="med" len="med"/>
                    </a:lnL>
                    <a:lnR cmpd="sng" algn="ctr" cap="flat" w="0">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tcPr>
                </a:tc>
              </a:tr>
              <a:tr h="1582714">
                <a:tc>
                  <a:txBody>
                    <a:bodyPr anchor="t" rtlCol="false"/>
                    <a:lstStyle/>
                    <a:p>
                      <a:pPr algn="ctr">
                        <a:lnSpc>
                          <a:spcPts val="3079"/>
                        </a:lnSpc>
                        <a:defRPr/>
                      </a:pPr>
                      <a:endParaRPr lang="en-US" sz="1100"/>
                    </a:p>
                    <a:p>
                      <a:pPr algn="ctr">
                        <a:lnSpc>
                          <a:spcPts val="3079"/>
                        </a:lnSpc>
                      </a:pPr>
                      <a:r>
                        <a:rPr lang="en-US" sz="2199">
                          <a:solidFill>
                            <a:srgbClr val="2A2E3A"/>
                          </a:solidFill>
                          <a:latin typeface="Helios Bold"/>
                        </a:rPr>
                        <a:t>3 D LESER CUTTING</a:t>
                      </a:r>
                    </a:p>
                    <a:p>
                      <a:pPr algn="ctr">
                        <a:lnSpc>
                          <a:spcPts val="3079"/>
                        </a:lnSpc>
                      </a:pPr>
                    </a:p>
                  </a:txBody>
                  <a:tcPr marL="190500" marR="190500" marT="190500" marB="190500" anchor="ctr">
                    <a:lnL cmpd="sng" algn="ctr" cap="flat" w="9525">
                      <a:solidFill>
                        <a:srgbClr val="2A2E3A"/>
                      </a:solidFill>
                      <a:prstDash val="solid"/>
                      <a:round/>
                      <a:headEnd type="none" w="med" len="med"/>
                      <a:tailEnd type="none" w="med" len="med"/>
                    </a:lnL>
                    <a:lnR cmpd="sng" algn="ctr" cap="flat" w="9525">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tcPr>
                </a:tc>
                <a:tc>
                  <a:txBody>
                    <a:bodyPr anchor="t" rtlCol="false"/>
                    <a:lstStyle/>
                    <a:p>
                      <a:pPr algn="ctr">
                        <a:lnSpc>
                          <a:spcPts val="2799"/>
                        </a:lnSpc>
                        <a:defRPr/>
                      </a:pPr>
                      <a:endParaRPr lang="en-US" sz="1100"/>
                    </a:p>
                    <a:p>
                      <a:pPr algn="ctr">
                        <a:lnSpc>
                          <a:spcPts val="2799"/>
                        </a:lnSpc>
                      </a:pPr>
                      <a:r>
                        <a:rPr lang="en-US" sz="1999">
                          <a:solidFill>
                            <a:srgbClr val="2A2E3A"/>
                          </a:solidFill>
                          <a:latin typeface="Helios"/>
                        </a:rPr>
                        <a:t>PRIMA</a:t>
                      </a:r>
                    </a:p>
                    <a:p>
                      <a:pPr algn="ctr">
                        <a:lnSpc>
                          <a:spcPts val="2799"/>
                        </a:lnSpc>
                      </a:pPr>
                    </a:p>
                  </a:txBody>
                  <a:tcPr marL="190500" marR="190500" marT="190500" marB="190500" anchor="ctr">
                    <a:lnL cmpd="sng" algn="ctr" cap="flat" w="9525">
                      <a:solidFill>
                        <a:srgbClr val="2A2E3A"/>
                      </a:solidFill>
                      <a:prstDash val="solid"/>
                      <a:round/>
                      <a:headEnd type="none" w="med" len="med"/>
                      <a:tailEnd type="none" w="med" len="med"/>
                    </a:lnL>
                    <a:lnR cmpd="sng" algn="ctr" cap="flat" w="9525">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tcPr>
                </a:tc>
                <a:tc>
                  <a:txBody>
                    <a:bodyPr anchor="t" rtlCol="false"/>
                    <a:lstStyle/>
                    <a:p>
                      <a:pPr algn="ctr">
                        <a:lnSpc>
                          <a:spcPts val="2799"/>
                        </a:lnSpc>
                        <a:defRPr/>
                      </a:pPr>
                      <a:endParaRPr lang="en-US" sz="1100"/>
                    </a:p>
                    <a:p>
                      <a:pPr algn="ctr">
                        <a:lnSpc>
                          <a:spcPts val="2799"/>
                        </a:lnSpc>
                      </a:pPr>
                      <a:r>
                        <a:rPr lang="en-US" sz="1999">
                          <a:solidFill>
                            <a:srgbClr val="2A2E3A"/>
                          </a:solidFill>
                          <a:latin typeface="Helios"/>
                        </a:rPr>
                        <a:t> 750X1500X 4000 </a:t>
                      </a:r>
                    </a:p>
                    <a:p>
                      <a:pPr algn="ctr">
                        <a:lnSpc>
                          <a:spcPts val="2799"/>
                        </a:lnSpc>
                      </a:pPr>
                    </a:p>
                  </a:txBody>
                  <a:tcPr marL="190500" marR="190500" marT="190500" marB="190500" anchor="ctr">
                    <a:lnL cmpd="sng" algn="ctr" cap="flat" w="9525">
                      <a:solidFill>
                        <a:srgbClr val="2A2E3A"/>
                      </a:solidFill>
                      <a:prstDash val="solid"/>
                      <a:round/>
                      <a:headEnd type="none" w="med" len="med"/>
                      <a:tailEnd type="none" w="med" len="med"/>
                    </a:lnL>
                    <a:lnR cmpd="sng" algn="ctr" cap="flat" w="0">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tcPr>
                </a:tc>
              </a:tr>
              <a:tr h="1582714">
                <a:tc>
                  <a:txBody>
                    <a:bodyPr anchor="t" rtlCol="false"/>
                    <a:lstStyle/>
                    <a:p>
                      <a:pPr algn="ctr">
                        <a:lnSpc>
                          <a:spcPts val="3079"/>
                        </a:lnSpc>
                        <a:defRPr/>
                      </a:pPr>
                      <a:endParaRPr lang="en-US" sz="1100"/>
                    </a:p>
                    <a:p>
                      <a:pPr algn="ctr">
                        <a:lnSpc>
                          <a:spcPts val="3079"/>
                        </a:lnSpc>
                      </a:pPr>
                      <a:r>
                        <a:rPr lang="en-US" sz="2199">
                          <a:solidFill>
                            <a:srgbClr val="2A2E3A"/>
                          </a:solidFill>
                          <a:latin typeface="Helios Bold"/>
                        </a:rPr>
                        <a:t>MILLING MACHINE  (2 Nos. )</a:t>
                      </a:r>
                    </a:p>
                    <a:p>
                      <a:pPr algn="ctr">
                        <a:lnSpc>
                          <a:spcPts val="3079"/>
                        </a:lnSpc>
                      </a:pPr>
                    </a:p>
                  </a:txBody>
                  <a:tcPr marL="190500" marR="190500" marT="190500" marB="190500" anchor="ctr">
                    <a:lnL cmpd="sng" algn="ctr" cap="flat" w="9525">
                      <a:solidFill>
                        <a:srgbClr val="2A2E3A"/>
                      </a:solidFill>
                      <a:prstDash val="solid"/>
                      <a:round/>
                      <a:headEnd type="none" w="med" len="med"/>
                      <a:tailEnd type="none" w="med" len="med"/>
                    </a:lnL>
                    <a:lnR cmpd="sng" algn="ctr" cap="flat" w="9525">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tcPr>
                </a:tc>
                <a:tc>
                  <a:txBody>
                    <a:bodyPr anchor="t" rtlCol="false"/>
                    <a:lstStyle/>
                    <a:p>
                      <a:pPr algn="ctr">
                        <a:lnSpc>
                          <a:spcPts val="2799"/>
                        </a:lnSpc>
                        <a:defRPr/>
                      </a:pPr>
                      <a:endParaRPr lang="en-US" sz="1100"/>
                    </a:p>
                    <a:p>
                      <a:pPr algn="ctr">
                        <a:lnSpc>
                          <a:spcPts val="2799"/>
                        </a:lnSpc>
                      </a:pPr>
                      <a:r>
                        <a:rPr lang="en-US" sz="1999">
                          <a:solidFill>
                            <a:srgbClr val="2A2E3A"/>
                          </a:solidFill>
                          <a:latin typeface="Helios"/>
                        </a:rPr>
                        <a:t>FRIDERICH</a:t>
                      </a:r>
                    </a:p>
                    <a:p>
                      <a:pPr algn="ctr">
                        <a:lnSpc>
                          <a:spcPts val="2799"/>
                        </a:lnSpc>
                      </a:pPr>
                    </a:p>
                  </a:txBody>
                  <a:tcPr marL="190500" marR="190500" marT="190500" marB="190500" anchor="ctr">
                    <a:lnL cmpd="sng" algn="ctr" cap="flat" w="9525">
                      <a:solidFill>
                        <a:srgbClr val="2A2E3A"/>
                      </a:solidFill>
                      <a:prstDash val="solid"/>
                      <a:round/>
                      <a:headEnd type="none" w="med" len="med"/>
                      <a:tailEnd type="none" w="med" len="med"/>
                    </a:lnL>
                    <a:lnR cmpd="sng" algn="ctr" cap="flat" w="9525">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tcPr>
                </a:tc>
                <a:tc>
                  <a:txBody>
                    <a:bodyPr anchor="t" rtlCol="false"/>
                    <a:lstStyle/>
                    <a:p>
                      <a:pPr algn="ctr">
                        <a:lnSpc>
                          <a:spcPts val="2799"/>
                        </a:lnSpc>
                        <a:defRPr/>
                      </a:pPr>
                      <a:endParaRPr lang="en-US" sz="1100"/>
                    </a:p>
                    <a:p>
                      <a:pPr algn="ctr">
                        <a:lnSpc>
                          <a:spcPts val="2799"/>
                        </a:lnSpc>
                      </a:pPr>
                      <a:r>
                        <a:rPr lang="en-US" sz="1999">
                          <a:solidFill>
                            <a:srgbClr val="2A2E3A"/>
                          </a:solidFill>
                          <a:latin typeface="Helios"/>
                        </a:rPr>
                        <a:t>700X640X300</a:t>
                      </a:r>
                    </a:p>
                    <a:p>
                      <a:pPr algn="ctr">
                        <a:lnSpc>
                          <a:spcPts val="2799"/>
                        </a:lnSpc>
                      </a:pPr>
                    </a:p>
                  </a:txBody>
                  <a:tcPr marL="190500" marR="190500" marT="190500" marB="190500" anchor="ctr">
                    <a:lnL cmpd="sng" algn="ctr" cap="flat" w="9525">
                      <a:solidFill>
                        <a:srgbClr val="2A2E3A"/>
                      </a:solidFill>
                      <a:prstDash val="solid"/>
                      <a:round/>
                      <a:headEnd type="none" w="med" len="med"/>
                      <a:tailEnd type="none" w="med" len="med"/>
                    </a:lnL>
                    <a:lnR cmpd="sng" algn="ctr" cap="flat" w="0">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tcPr>
                </a:tc>
              </a:tr>
              <a:tr h="1582714">
                <a:tc>
                  <a:txBody>
                    <a:bodyPr anchor="t" rtlCol="false"/>
                    <a:lstStyle/>
                    <a:p>
                      <a:pPr algn="ctr">
                        <a:lnSpc>
                          <a:spcPts val="3079"/>
                        </a:lnSpc>
                        <a:defRPr/>
                      </a:pPr>
                      <a:endParaRPr lang="en-US" sz="1100"/>
                    </a:p>
                    <a:p>
                      <a:pPr algn="ctr">
                        <a:lnSpc>
                          <a:spcPts val="3079"/>
                        </a:lnSpc>
                      </a:pPr>
                      <a:r>
                        <a:rPr lang="en-US" sz="2199">
                          <a:solidFill>
                            <a:srgbClr val="2A2E3A"/>
                          </a:solidFill>
                          <a:latin typeface="Helios Bold"/>
                        </a:rPr>
                        <a:t>SURFACE GRINDER ( 2 Nos.)</a:t>
                      </a:r>
                    </a:p>
                    <a:p>
                      <a:pPr algn="ctr">
                        <a:lnSpc>
                          <a:spcPts val="3079"/>
                        </a:lnSpc>
                      </a:pPr>
                    </a:p>
                  </a:txBody>
                  <a:tcPr marL="190500" marR="190500" marT="190500" marB="190500" anchor="ctr">
                    <a:lnL cmpd="sng" algn="ctr" cap="flat" w="9525">
                      <a:solidFill>
                        <a:srgbClr val="2A2E3A"/>
                      </a:solidFill>
                      <a:prstDash val="solid"/>
                      <a:round/>
                      <a:headEnd type="none" w="med" len="med"/>
                      <a:tailEnd type="none" w="med" len="med"/>
                    </a:lnL>
                    <a:lnR cmpd="sng" algn="ctr" cap="flat" w="9525">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tcPr>
                </a:tc>
                <a:tc>
                  <a:txBody>
                    <a:bodyPr anchor="t" rtlCol="false"/>
                    <a:lstStyle/>
                    <a:p>
                      <a:pPr algn="ctr">
                        <a:lnSpc>
                          <a:spcPts val="2799"/>
                        </a:lnSpc>
                        <a:defRPr/>
                      </a:pPr>
                      <a:endParaRPr lang="en-US" sz="1100"/>
                    </a:p>
                    <a:p>
                      <a:pPr algn="ctr">
                        <a:lnSpc>
                          <a:spcPts val="2799"/>
                        </a:lnSpc>
                      </a:pPr>
                      <a:r>
                        <a:rPr lang="en-US" sz="1999">
                          <a:solidFill>
                            <a:srgbClr val="2A2E3A"/>
                          </a:solidFill>
                          <a:latin typeface="Helios"/>
                        </a:rPr>
                        <a:t>PARROT</a:t>
                      </a:r>
                    </a:p>
                    <a:p>
                      <a:pPr algn="ctr">
                        <a:lnSpc>
                          <a:spcPts val="2799"/>
                        </a:lnSpc>
                      </a:pPr>
                    </a:p>
                  </a:txBody>
                  <a:tcPr marL="190500" marR="190500" marT="190500" marB="190500" anchor="ctr">
                    <a:lnL cmpd="sng" algn="ctr" cap="flat" w="9525">
                      <a:solidFill>
                        <a:srgbClr val="2A2E3A"/>
                      </a:solidFill>
                      <a:prstDash val="solid"/>
                      <a:round/>
                      <a:headEnd type="none" w="med" len="med"/>
                      <a:tailEnd type="none" w="med" len="med"/>
                    </a:lnL>
                    <a:lnR cmpd="sng" algn="ctr" cap="flat" w="9525">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tcPr>
                </a:tc>
                <a:tc>
                  <a:txBody>
                    <a:bodyPr anchor="t" rtlCol="false"/>
                    <a:lstStyle/>
                    <a:p>
                      <a:pPr algn="ctr">
                        <a:lnSpc>
                          <a:spcPts val="2799"/>
                        </a:lnSpc>
                        <a:defRPr/>
                      </a:pPr>
                      <a:endParaRPr lang="en-US" sz="1100"/>
                    </a:p>
                    <a:p>
                      <a:pPr algn="ctr">
                        <a:lnSpc>
                          <a:spcPts val="2799"/>
                        </a:lnSpc>
                      </a:pPr>
                      <a:r>
                        <a:rPr lang="en-US" sz="1999">
                          <a:solidFill>
                            <a:srgbClr val="2A2E3A"/>
                          </a:solidFill>
                          <a:latin typeface="Helios"/>
                        </a:rPr>
                        <a:t>600X200</a:t>
                      </a:r>
                    </a:p>
                    <a:p>
                      <a:pPr algn="ctr">
                        <a:lnSpc>
                          <a:spcPts val="2799"/>
                        </a:lnSpc>
                      </a:pPr>
                    </a:p>
                  </a:txBody>
                  <a:tcPr marL="190500" marR="190500" marT="190500" marB="190500" anchor="ctr">
                    <a:lnL cmpd="sng" algn="ctr" cap="flat" w="9525">
                      <a:solidFill>
                        <a:srgbClr val="2A2E3A"/>
                      </a:solidFill>
                      <a:prstDash val="solid"/>
                      <a:round/>
                      <a:headEnd type="none" w="med" len="med"/>
                      <a:tailEnd type="none" w="med" len="med"/>
                    </a:lnL>
                    <a:lnR cmpd="sng" algn="ctr" cap="flat" w="0">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tcPr>
                </a:tc>
              </a:tr>
              <a:tr h="1582714">
                <a:tc>
                  <a:txBody>
                    <a:bodyPr anchor="t" rtlCol="false"/>
                    <a:lstStyle/>
                    <a:p>
                      <a:pPr algn="ctr">
                        <a:lnSpc>
                          <a:spcPts val="3079"/>
                        </a:lnSpc>
                        <a:defRPr/>
                      </a:pPr>
                      <a:endParaRPr lang="en-US" sz="1100"/>
                    </a:p>
                    <a:p>
                      <a:pPr algn="ctr">
                        <a:lnSpc>
                          <a:spcPts val="3079"/>
                        </a:lnSpc>
                      </a:pPr>
                      <a:r>
                        <a:rPr lang="en-US" sz="2199">
                          <a:solidFill>
                            <a:srgbClr val="2A2E3A"/>
                          </a:solidFill>
                          <a:latin typeface="Helios Bold"/>
                        </a:rPr>
                        <a:t>DRILL MACHINE (4Nos.)</a:t>
                      </a:r>
                    </a:p>
                    <a:p>
                      <a:pPr algn="ctr">
                        <a:lnSpc>
                          <a:spcPts val="3079"/>
                        </a:lnSpc>
                      </a:pPr>
                    </a:p>
                  </a:txBody>
                  <a:tcPr marL="190500" marR="190500" marT="190500" marB="190500" anchor="ctr">
                    <a:lnL cmpd="sng" algn="ctr" cap="flat" w="9525">
                      <a:solidFill>
                        <a:srgbClr val="2A2E3A"/>
                      </a:solidFill>
                      <a:prstDash val="solid"/>
                      <a:round/>
                      <a:headEnd type="none" w="med" len="med"/>
                      <a:tailEnd type="none" w="med" len="med"/>
                    </a:lnL>
                    <a:lnR cmpd="sng" algn="ctr" cap="flat" w="9525">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tcPr>
                </a:tc>
                <a:tc>
                  <a:txBody>
                    <a:bodyPr anchor="t" rtlCol="false"/>
                    <a:lstStyle/>
                    <a:p>
                      <a:pPr algn="ctr">
                        <a:lnSpc>
                          <a:spcPts val="2799"/>
                        </a:lnSpc>
                        <a:defRPr/>
                      </a:pPr>
                      <a:endParaRPr lang="en-US" sz="1100"/>
                    </a:p>
                    <a:p>
                      <a:pPr algn="ctr">
                        <a:lnSpc>
                          <a:spcPts val="2799"/>
                        </a:lnSpc>
                      </a:pPr>
                      <a:r>
                        <a:rPr lang="en-US" sz="1999">
                          <a:solidFill>
                            <a:srgbClr val="2A2E3A"/>
                          </a:solidFill>
                          <a:latin typeface="Helios"/>
                        </a:rPr>
                        <a:t>PRAKASH</a:t>
                      </a:r>
                    </a:p>
                    <a:p>
                      <a:pPr algn="ctr">
                        <a:lnSpc>
                          <a:spcPts val="2799"/>
                        </a:lnSpc>
                      </a:pPr>
                    </a:p>
                  </a:txBody>
                  <a:tcPr marL="190500" marR="190500" marT="190500" marB="190500" anchor="ctr">
                    <a:lnL cmpd="sng" algn="ctr" cap="flat" w="9525">
                      <a:solidFill>
                        <a:srgbClr val="2A2E3A"/>
                      </a:solidFill>
                      <a:prstDash val="solid"/>
                      <a:round/>
                      <a:headEnd type="none" w="med" len="med"/>
                      <a:tailEnd type="none" w="med" len="med"/>
                    </a:lnL>
                    <a:lnR cmpd="sng" algn="ctr" cap="flat" w="9525">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tcPr>
                </a:tc>
                <a:tc>
                  <a:txBody>
                    <a:bodyPr anchor="t" rtlCol="false"/>
                    <a:lstStyle/>
                    <a:p>
                      <a:pPr algn="ctr">
                        <a:lnSpc>
                          <a:spcPts val="2799"/>
                        </a:lnSpc>
                        <a:defRPr/>
                      </a:pPr>
                      <a:endParaRPr lang="en-US" sz="1100"/>
                    </a:p>
                    <a:p>
                      <a:pPr algn="ctr">
                        <a:lnSpc>
                          <a:spcPts val="2799"/>
                        </a:lnSpc>
                      </a:pPr>
                      <a:r>
                        <a:rPr lang="en-US" sz="1999">
                          <a:solidFill>
                            <a:srgbClr val="2A2E3A"/>
                          </a:solidFill>
                          <a:latin typeface="Helios"/>
                        </a:rPr>
                        <a:t>½ “-2 NOS, 1 ½ “ 1 NO, 2½  1 NO</a:t>
                      </a:r>
                    </a:p>
                    <a:p>
                      <a:pPr algn="ctr">
                        <a:lnSpc>
                          <a:spcPts val="2799"/>
                        </a:lnSpc>
                      </a:pPr>
                    </a:p>
                  </a:txBody>
                  <a:tcPr marL="190500" marR="190500" marT="190500" marB="190500" anchor="ctr">
                    <a:lnL cmpd="sng" algn="ctr" cap="flat" w="9525">
                      <a:solidFill>
                        <a:srgbClr val="2A2E3A"/>
                      </a:solidFill>
                      <a:prstDash val="solid"/>
                      <a:round/>
                      <a:headEnd type="none" w="med" len="med"/>
                      <a:tailEnd type="none" w="med" len="med"/>
                    </a:lnL>
                    <a:lnR cmpd="sng" algn="ctr" cap="flat" w="0">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tcPr>
                </a:tc>
              </a:tr>
            </a:tbl>
          </a:graphicData>
        </a:graphic>
      </p:graphicFrame>
      <p:grpSp>
        <p:nvGrpSpPr>
          <p:cNvPr name="Group 6" id="6"/>
          <p:cNvGrpSpPr/>
          <p:nvPr/>
        </p:nvGrpSpPr>
        <p:grpSpPr>
          <a:xfrm rot="0">
            <a:off x="10720776" y="6644693"/>
            <a:ext cx="5820727" cy="1756950"/>
            <a:chOff x="0" y="0"/>
            <a:chExt cx="8628887" cy="2604575"/>
          </a:xfrm>
        </p:grpSpPr>
        <p:sp>
          <p:nvSpPr>
            <p:cNvPr name="Freeform 7" id="7"/>
            <p:cNvSpPr/>
            <p:nvPr/>
          </p:nvSpPr>
          <p:spPr>
            <a:xfrm flipH="false" flipV="false" rot="0">
              <a:off x="0" y="0"/>
              <a:ext cx="8628886" cy="2604575"/>
            </a:xfrm>
            <a:custGeom>
              <a:avLst/>
              <a:gdLst/>
              <a:ahLst/>
              <a:cxnLst/>
              <a:rect r="r" b="b" t="t" l="l"/>
              <a:pathLst>
                <a:path h="2604575" w="8628886">
                  <a:moveTo>
                    <a:pt x="39902" y="0"/>
                  </a:moveTo>
                  <a:lnTo>
                    <a:pt x="8588985" y="0"/>
                  </a:lnTo>
                  <a:cubicBezTo>
                    <a:pt x="8599567" y="0"/>
                    <a:pt x="8609716" y="4204"/>
                    <a:pt x="8617200" y="11687"/>
                  </a:cubicBezTo>
                  <a:cubicBezTo>
                    <a:pt x="8624683" y="19170"/>
                    <a:pt x="8628886" y="29319"/>
                    <a:pt x="8628886" y="39902"/>
                  </a:cubicBezTo>
                  <a:lnTo>
                    <a:pt x="8628886" y="2564673"/>
                  </a:lnTo>
                  <a:cubicBezTo>
                    <a:pt x="8628886" y="2575256"/>
                    <a:pt x="8624683" y="2585405"/>
                    <a:pt x="8617200" y="2592888"/>
                  </a:cubicBezTo>
                  <a:cubicBezTo>
                    <a:pt x="8609716" y="2600371"/>
                    <a:pt x="8599567" y="2604575"/>
                    <a:pt x="8588985" y="2604575"/>
                  </a:cubicBezTo>
                  <a:lnTo>
                    <a:pt x="39902" y="2604575"/>
                  </a:lnTo>
                  <a:cubicBezTo>
                    <a:pt x="29319" y="2604575"/>
                    <a:pt x="19170" y="2600371"/>
                    <a:pt x="11687" y="2592888"/>
                  </a:cubicBezTo>
                  <a:cubicBezTo>
                    <a:pt x="4204" y="2585405"/>
                    <a:pt x="0" y="2575256"/>
                    <a:pt x="0" y="2564673"/>
                  </a:cubicBezTo>
                  <a:lnTo>
                    <a:pt x="0" y="39902"/>
                  </a:lnTo>
                  <a:cubicBezTo>
                    <a:pt x="0" y="29319"/>
                    <a:pt x="4204" y="19170"/>
                    <a:pt x="11687" y="11687"/>
                  </a:cubicBezTo>
                  <a:cubicBezTo>
                    <a:pt x="19170" y="4204"/>
                    <a:pt x="29319" y="0"/>
                    <a:pt x="39902" y="0"/>
                  </a:cubicBezTo>
                  <a:close/>
                </a:path>
              </a:pathLst>
            </a:custGeom>
            <a:solidFill>
              <a:srgbClr val="F4F4F4"/>
            </a:solidFill>
            <a:ln cap="rnd">
              <a:noFill/>
              <a:prstDash val="sysDot"/>
              <a:round/>
            </a:ln>
          </p:spPr>
        </p:sp>
        <p:sp>
          <p:nvSpPr>
            <p:cNvPr name="TextBox 8" id="8"/>
            <p:cNvSpPr txBox="true"/>
            <p:nvPr/>
          </p:nvSpPr>
          <p:spPr>
            <a:xfrm>
              <a:off x="0" y="-47625"/>
              <a:ext cx="8628887" cy="2652200"/>
            </a:xfrm>
            <a:prstGeom prst="rect">
              <a:avLst/>
            </a:prstGeom>
          </p:spPr>
          <p:txBody>
            <a:bodyPr anchor="ctr" rtlCol="false" tIns="254000" lIns="254000" bIns="254000" rIns="254000"/>
            <a:lstStyle/>
            <a:p>
              <a:pPr>
                <a:lnSpc>
                  <a:spcPts val="2100"/>
                </a:lnSpc>
              </a:pPr>
              <a:r>
                <a:rPr lang="en-US" sz="1500">
                  <a:solidFill>
                    <a:srgbClr val="2A2E3A"/>
                  </a:solidFill>
                  <a:latin typeface="Arimo Bold"/>
                </a:rPr>
                <a:t>Customise</a:t>
              </a:r>
              <a:r>
                <a:rPr lang="en-US" sz="1500">
                  <a:solidFill>
                    <a:srgbClr val="2A2E3A"/>
                  </a:solidFill>
                  <a:latin typeface="Arimo"/>
                </a:rPr>
                <a:t> this table! Just </a:t>
              </a:r>
              <a:r>
                <a:rPr lang="en-US" sz="1500">
                  <a:solidFill>
                    <a:srgbClr val="2A2E3A"/>
                  </a:solidFill>
                  <a:latin typeface="Arimo Bold"/>
                </a:rPr>
                <a:t>right-click</a:t>
              </a:r>
              <a:r>
                <a:rPr lang="en-US" sz="1500">
                  <a:solidFill>
                    <a:srgbClr val="2A2E3A"/>
                  </a:solidFill>
                  <a:latin typeface="Arimo"/>
                </a:rPr>
                <a:t> on any cell to see all the available table functions.</a:t>
              </a:r>
            </a:p>
            <a:p>
              <a:pPr>
                <a:lnSpc>
                  <a:spcPts val="2100"/>
                </a:lnSpc>
              </a:pPr>
            </a:p>
            <a:p>
              <a:pPr>
                <a:lnSpc>
                  <a:spcPts val="2100"/>
                </a:lnSpc>
              </a:pPr>
              <a:r>
                <a:rPr lang="en-US" sz="1500">
                  <a:solidFill>
                    <a:srgbClr val="2A2E3A"/>
                  </a:solidFill>
                  <a:latin typeface="Helios"/>
                </a:rPr>
                <a:t>To merge,</a:t>
              </a:r>
              <a:r>
                <a:rPr lang="en-US" sz="1500">
                  <a:solidFill>
                    <a:srgbClr val="2A2E3A"/>
                  </a:solidFill>
                  <a:latin typeface="Helios Bold"/>
                </a:rPr>
                <a:t> first highlight</a:t>
              </a:r>
              <a:r>
                <a:rPr lang="en-US" sz="1500">
                  <a:solidFill>
                    <a:srgbClr val="2A2E3A"/>
                  </a:solidFill>
                  <a:latin typeface="Helios"/>
                </a:rPr>
                <a:t> two or more cells, then click </a:t>
              </a:r>
              <a:r>
                <a:rPr lang="en-US" sz="1500">
                  <a:solidFill>
                    <a:srgbClr val="2A2E3A"/>
                  </a:solidFill>
                  <a:latin typeface="Helios Bold"/>
                </a:rPr>
                <a:t>"Merge Cells" </a:t>
              </a:r>
              <a:r>
                <a:rPr lang="en-US" sz="1500">
                  <a:solidFill>
                    <a:srgbClr val="2A2E3A"/>
                  </a:solidFill>
                  <a:latin typeface="Helios"/>
                </a:rPr>
                <a:t>to organize your table according to your needs!</a:t>
              </a:r>
            </a:p>
          </p:txBody>
        </p:sp>
      </p:gr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9125919"/>
            <a:ext cx="18288000" cy="1161081"/>
            <a:chOff x="0" y="0"/>
            <a:chExt cx="4816593" cy="305799"/>
          </a:xfrm>
        </p:grpSpPr>
        <p:sp>
          <p:nvSpPr>
            <p:cNvPr name="Freeform 3" id="3"/>
            <p:cNvSpPr/>
            <p:nvPr/>
          </p:nvSpPr>
          <p:spPr>
            <a:xfrm flipH="false" flipV="false" rot="0">
              <a:off x="0" y="0"/>
              <a:ext cx="4816592" cy="305799"/>
            </a:xfrm>
            <a:custGeom>
              <a:avLst/>
              <a:gdLst/>
              <a:ahLst/>
              <a:cxnLst/>
              <a:rect r="r" b="b" t="t" l="l"/>
              <a:pathLst>
                <a:path h="305799" w="4816592">
                  <a:moveTo>
                    <a:pt x="0" y="0"/>
                  </a:moveTo>
                  <a:lnTo>
                    <a:pt x="4816592" y="0"/>
                  </a:lnTo>
                  <a:lnTo>
                    <a:pt x="4816592" y="305799"/>
                  </a:lnTo>
                  <a:lnTo>
                    <a:pt x="0" y="305799"/>
                  </a:lnTo>
                  <a:close/>
                </a:path>
              </a:pathLst>
            </a:custGeom>
            <a:solidFill>
              <a:srgbClr val="F4F4F4"/>
            </a:solidFill>
          </p:spPr>
        </p:sp>
        <p:sp>
          <p:nvSpPr>
            <p:cNvPr name="TextBox 4" id="4"/>
            <p:cNvSpPr txBox="true"/>
            <p:nvPr/>
          </p:nvSpPr>
          <p:spPr>
            <a:xfrm>
              <a:off x="0" y="-38100"/>
              <a:ext cx="4816593" cy="343899"/>
            </a:xfrm>
            <a:prstGeom prst="rect">
              <a:avLst/>
            </a:prstGeom>
          </p:spPr>
          <p:txBody>
            <a:bodyPr anchor="ctr" rtlCol="false" tIns="50800" lIns="50800" bIns="50800" rIns="50800"/>
            <a:lstStyle/>
            <a:p>
              <a:pPr algn="ctr">
                <a:lnSpc>
                  <a:spcPts val="2100"/>
                </a:lnSpc>
              </a:pPr>
            </a:p>
          </p:txBody>
        </p:sp>
      </p:grpSp>
      <p:graphicFrame>
        <p:nvGraphicFramePr>
          <p:cNvPr name="Table 5" id="5"/>
          <p:cNvGraphicFramePr>
            <a:graphicFrameLocks noGrp="true"/>
          </p:cNvGraphicFramePr>
          <p:nvPr/>
        </p:nvGraphicFramePr>
        <p:xfrm>
          <a:off x="0" y="2085583"/>
          <a:ext cx="18288000" cy="5955664"/>
        </p:xfrm>
        <a:graphic>
          <a:graphicData uri="http://schemas.openxmlformats.org/drawingml/2006/table">
            <a:tbl>
              <a:tblPr/>
              <a:tblGrid>
                <a:gridCol w="6096000"/>
                <a:gridCol w="6096000"/>
                <a:gridCol w="6096000"/>
              </a:tblGrid>
              <a:tr h="1726787">
                <a:tc>
                  <a:txBody>
                    <a:bodyPr anchor="t" rtlCol="false"/>
                    <a:lstStyle/>
                    <a:p>
                      <a:pPr algn="ctr">
                        <a:lnSpc>
                          <a:spcPts val="3499"/>
                        </a:lnSpc>
                        <a:defRPr/>
                      </a:pPr>
                      <a:endParaRPr lang="en-US" sz="1100"/>
                    </a:p>
                    <a:p>
                      <a:pPr algn="ctr">
                        <a:lnSpc>
                          <a:spcPts val="3499"/>
                        </a:lnSpc>
                      </a:pPr>
                      <a:r>
                        <a:rPr lang="en-US" sz="2499">
                          <a:solidFill>
                            <a:srgbClr val="FFFFFF"/>
                          </a:solidFill>
                          <a:latin typeface="Helios Bold"/>
                        </a:rPr>
                        <a:t>MACHINE</a:t>
                      </a:r>
                    </a:p>
                    <a:p>
                      <a:pPr algn="ctr">
                        <a:lnSpc>
                          <a:spcPts val="3499"/>
                        </a:lnSpc>
                      </a:pPr>
                    </a:p>
                  </a:txBody>
                  <a:tcPr marL="190500" marR="190500" marT="190500" marB="190500" anchor="ctr">
                    <a:lnL cmpd="sng" algn="ctr" cap="flat" w="9525">
                      <a:solidFill>
                        <a:srgbClr val="2A2E3A"/>
                      </a:solidFill>
                      <a:prstDash val="solid"/>
                      <a:round/>
                      <a:headEnd type="none" w="med" len="med"/>
                      <a:tailEnd type="none" w="med" len="med"/>
                    </a:lnL>
                    <a:lnR cmpd="sng" algn="ctr" cap="flat" w="9525">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solidFill>
                      <a:srgbClr val="153969"/>
                    </a:solidFill>
                  </a:tcPr>
                </a:tc>
                <a:tc>
                  <a:txBody>
                    <a:bodyPr anchor="t" rtlCol="false"/>
                    <a:lstStyle/>
                    <a:p>
                      <a:pPr algn="ctr">
                        <a:lnSpc>
                          <a:spcPts val="3499"/>
                        </a:lnSpc>
                        <a:defRPr/>
                      </a:pPr>
                      <a:endParaRPr lang="en-US" sz="1100"/>
                    </a:p>
                    <a:p>
                      <a:pPr algn="ctr">
                        <a:lnSpc>
                          <a:spcPts val="3499"/>
                        </a:lnSpc>
                      </a:pPr>
                      <a:r>
                        <a:rPr lang="en-US" sz="2499">
                          <a:solidFill>
                            <a:srgbClr val="FFFFFF"/>
                          </a:solidFill>
                          <a:latin typeface="Helios Bold"/>
                        </a:rPr>
                        <a:t>MAKE / MODEL</a:t>
                      </a:r>
                    </a:p>
                    <a:p>
                      <a:pPr algn="ctr">
                        <a:lnSpc>
                          <a:spcPts val="3499"/>
                        </a:lnSpc>
                      </a:pPr>
                    </a:p>
                  </a:txBody>
                  <a:tcPr marL="190500" marR="190500" marT="190500" marB="190500" anchor="ctr">
                    <a:lnL cmpd="sng" algn="ctr" cap="flat" w="9525">
                      <a:solidFill>
                        <a:srgbClr val="2A2E3A"/>
                      </a:solidFill>
                      <a:prstDash val="solid"/>
                      <a:round/>
                      <a:headEnd type="none" w="med" len="med"/>
                      <a:tailEnd type="none" w="med" len="med"/>
                    </a:lnL>
                    <a:lnR cmpd="sng" algn="ctr" cap="flat" w="9525">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solidFill>
                      <a:srgbClr val="153969"/>
                    </a:solidFill>
                  </a:tcPr>
                </a:tc>
                <a:tc>
                  <a:txBody>
                    <a:bodyPr anchor="t" rtlCol="false"/>
                    <a:lstStyle/>
                    <a:p>
                      <a:pPr algn="ctr">
                        <a:lnSpc>
                          <a:spcPts val="3499"/>
                        </a:lnSpc>
                        <a:defRPr/>
                      </a:pPr>
                      <a:endParaRPr lang="en-US" sz="1100"/>
                    </a:p>
                    <a:p>
                      <a:pPr algn="ctr">
                        <a:lnSpc>
                          <a:spcPts val="3499"/>
                        </a:lnSpc>
                      </a:pPr>
                      <a:r>
                        <a:rPr lang="en-US" sz="2499">
                          <a:solidFill>
                            <a:srgbClr val="FFFFFF"/>
                          </a:solidFill>
                          <a:latin typeface="Helios Bold"/>
                        </a:rPr>
                        <a:t>RANGE / CAPACITY</a:t>
                      </a:r>
                    </a:p>
                    <a:p>
                      <a:pPr algn="ctr">
                        <a:lnSpc>
                          <a:spcPts val="3499"/>
                        </a:lnSpc>
                      </a:pPr>
                    </a:p>
                  </a:txBody>
                  <a:tcPr marL="190500" marR="190500" marT="190500" marB="190500" anchor="ctr">
                    <a:lnL cmpd="sng" algn="ctr" cap="flat" w="9525">
                      <a:solidFill>
                        <a:srgbClr val="2A2E3A"/>
                      </a:solidFill>
                      <a:prstDash val="solid"/>
                      <a:round/>
                      <a:headEnd type="none" w="med" len="med"/>
                      <a:tailEnd type="none" w="med" len="med"/>
                    </a:lnL>
                    <a:lnR cmpd="sng" algn="ctr" cap="flat" w="0">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solidFill>
                      <a:srgbClr val="153969"/>
                    </a:solidFill>
                  </a:tcPr>
                </a:tc>
              </a:tr>
              <a:tr h="1583683">
                <a:tc>
                  <a:txBody>
                    <a:bodyPr anchor="t" rtlCol="false"/>
                    <a:lstStyle/>
                    <a:p>
                      <a:pPr algn="ctr">
                        <a:lnSpc>
                          <a:spcPts val="3079"/>
                        </a:lnSpc>
                        <a:defRPr/>
                      </a:pPr>
                      <a:endParaRPr lang="en-US" sz="1100"/>
                    </a:p>
                    <a:p>
                      <a:pPr algn="ctr">
                        <a:lnSpc>
                          <a:spcPts val="3079"/>
                        </a:lnSpc>
                      </a:pPr>
                      <a:r>
                        <a:rPr lang="en-US" sz="2199">
                          <a:solidFill>
                            <a:srgbClr val="2A2E3A"/>
                          </a:solidFill>
                          <a:latin typeface="Helios Bold"/>
                        </a:rPr>
                        <a:t>BENCH GRINDER</a:t>
                      </a:r>
                    </a:p>
                    <a:p>
                      <a:pPr algn="ctr">
                        <a:lnSpc>
                          <a:spcPts val="3079"/>
                        </a:lnSpc>
                      </a:pPr>
                    </a:p>
                  </a:txBody>
                  <a:tcPr marL="190500" marR="190500" marT="190500" marB="190500" anchor="ctr">
                    <a:lnL cmpd="sng" algn="ctr" cap="flat" w="9525">
                      <a:solidFill>
                        <a:srgbClr val="2A2E3A"/>
                      </a:solidFill>
                      <a:prstDash val="solid"/>
                      <a:round/>
                      <a:headEnd type="none" w="med" len="med"/>
                      <a:tailEnd type="none" w="med" len="med"/>
                    </a:lnL>
                    <a:lnR cmpd="sng" algn="ctr" cap="flat" w="9525">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tcPr>
                </a:tc>
                <a:tc>
                  <a:txBody>
                    <a:bodyPr anchor="t" rtlCol="false"/>
                    <a:lstStyle/>
                    <a:p>
                      <a:pPr algn="ctr">
                        <a:lnSpc>
                          <a:spcPts val="2799"/>
                        </a:lnSpc>
                        <a:defRPr/>
                      </a:pPr>
                      <a:endParaRPr lang="en-US" sz="1100"/>
                    </a:p>
                    <a:p>
                      <a:pPr algn="ctr">
                        <a:lnSpc>
                          <a:spcPts val="2799"/>
                        </a:lnSpc>
                      </a:pPr>
                      <a:r>
                        <a:rPr lang="en-US" sz="1999">
                          <a:solidFill>
                            <a:srgbClr val="2A2E3A"/>
                          </a:solidFill>
                          <a:latin typeface="Helios"/>
                        </a:rPr>
                        <a:t>ELMECH</a:t>
                      </a:r>
                    </a:p>
                    <a:p>
                      <a:pPr algn="ctr">
                        <a:lnSpc>
                          <a:spcPts val="2799"/>
                        </a:lnSpc>
                      </a:pPr>
                    </a:p>
                  </a:txBody>
                  <a:tcPr marL="190500" marR="190500" marT="190500" marB="190500" anchor="ctr">
                    <a:lnL cmpd="sng" algn="ctr" cap="flat" w="9525">
                      <a:solidFill>
                        <a:srgbClr val="2A2E3A"/>
                      </a:solidFill>
                      <a:prstDash val="solid"/>
                      <a:round/>
                      <a:headEnd type="none" w="med" len="med"/>
                      <a:tailEnd type="none" w="med" len="med"/>
                    </a:lnL>
                    <a:lnR cmpd="sng" algn="ctr" cap="flat" w="9525">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tcPr>
                </a:tc>
                <a:tc>
                  <a:txBody>
                    <a:bodyPr anchor="t" rtlCol="false"/>
                    <a:lstStyle/>
                    <a:p>
                      <a:pPr algn="ctr">
                        <a:lnSpc>
                          <a:spcPts val="2799"/>
                        </a:lnSpc>
                        <a:defRPr/>
                      </a:pPr>
                      <a:endParaRPr lang="en-US" sz="1100"/>
                    </a:p>
                    <a:p>
                      <a:pPr algn="ctr">
                        <a:lnSpc>
                          <a:spcPts val="2799"/>
                        </a:lnSpc>
                      </a:pPr>
                      <a:r>
                        <a:rPr lang="en-US" sz="1999">
                          <a:solidFill>
                            <a:srgbClr val="2A2E3A"/>
                          </a:solidFill>
                          <a:latin typeface="Helios"/>
                        </a:rPr>
                        <a:t>7 INCH</a:t>
                      </a:r>
                    </a:p>
                    <a:p>
                      <a:pPr algn="ctr">
                        <a:lnSpc>
                          <a:spcPts val="2799"/>
                        </a:lnSpc>
                      </a:pPr>
                    </a:p>
                  </a:txBody>
                  <a:tcPr marL="190500" marR="190500" marT="190500" marB="190500" anchor="ctr">
                    <a:lnL cmpd="sng" algn="ctr" cap="flat" w="9525">
                      <a:solidFill>
                        <a:srgbClr val="2A2E3A"/>
                      </a:solidFill>
                      <a:prstDash val="solid"/>
                      <a:round/>
                      <a:headEnd type="none" w="med" len="med"/>
                      <a:tailEnd type="none" w="med" len="med"/>
                    </a:lnL>
                    <a:lnR cmpd="sng" algn="ctr" cap="flat" w="0">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tcPr>
                </a:tc>
              </a:tr>
              <a:tr h="1583683">
                <a:tc>
                  <a:txBody>
                    <a:bodyPr anchor="t" rtlCol="false"/>
                    <a:lstStyle/>
                    <a:p>
                      <a:pPr algn="ctr">
                        <a:lnSpc>
                          <a:spcPts val="3079"/>
                        </a:lnSpc>
                        <a:defRPr/>
                      </a:pPr>
                      <a:endParaRPr lang="en-US" sz="1100"/>
                    </a:p>
                    <a:p>
                      <a:pPr algn="ctr">
                        <a:lnSpc>
                          <a:spcPts val="3079"/>
                        </a:lnSpc>
                      </a:pPr>
                      <a:r>
                        <a:rPr lang="en-US" sz="2199">
                          <a:solidFill>
                            <a:srgbClr val="2A2E3A"/>
                          </a:solidFill>
                          <a:latin typeface="Helios Bold"/>
                        </a:rPr>
                        <a:t>LATHE MACHINE ( 2 Nos.)</a:t>
                      </a:r>
                    </a:p>
                    <a:p>
                      <a:pPr algn="ctr">
                        <a:lnSpc>
                          <a:spcPts val="3079"/>
                        </a:lnSpc>
                      </a:pPr>
                    </a:p>
                  </a:txBody>
                  <a:tcPr marL="190500" marR="190500" marT="190500" marB="190500" anchor="ctr">
                    <a:lnL cmpd="sng" algn="ctr" cap="flat" w="9525">
                      <a:solidFill>
                        <a:srgbClr val="2A2E3A"/>
                      </a:solidFill>
                      <a:prstDash val="solid"/>
                      <a:round/>
                      <a:headEnd type="none" w="med" len="med"/>
                      <a:tailEnd type="none" w="med" len="med"/>
                    </a:lnL>
                    <a:lnR cmpd="sng" algn="ctr" cap="flat" w="9525">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tcPr>
                </a:tc>
                <a:tc>
                  <a:txBody>
                    <a:bodyPr anchor="t" rtlCol="false"/>
                    <a:lstStyle/>
                    <a:p>
                      <a:pPr algn="ctr">
                        <a:lnSpc>
                          <a:spcPts val="2799"/>
                        </a:lnSpc>
                        <a:defRPr/>
                      </a:pPr>
                      <a:endParaRPr lang="en-US" sz="1100"/>
                    </a:p>
                    <a:p>
                      <a:pPr algn="ctr">
                        <a:lnSpc>
                          <a:spcPts val="2799"/>
                        </a:lnSpc>
                      </a:pPr>
                      <a:r>
                        <a:rPr lang="en-US" sz="1999">
                          <a:solidFill>
                            <a:srgbClr val="2A2E3A"/>
                          </a:solidFill>
                          <a:latin typeface="Helios"/>
                        </a:rPr>
                        <a:t>RAVI</a:t>
                      </a:r>
                    </a:p>
                    <a:p>
                      <a:pPr algn="ctr">
                        <a:lnSpc>
                          <a:spcPts val="2799"/>
                        </a:lnSpc>
                      </a:pPr>
                    </a:p>
                  </a:txBody>
                  <a:tcPr marL="190500" marR="190500" marT="190500" marB="190500" anchor="ctr">
                    <a:lnL cmpd="sng" algn="ctr" cap="flat" w="9525">
                      <a:solidFill>
                        <a:srgbClr val="2A2E3A"/>
                      </a:solidFill>
                      <a:prstDash val="solid"/>
                      <a:round/>
                      <a:headEnd type="none" w="med" len="med"/>
                      <a:tailEnd type="none" w="med" len="med"/>
                    </a:lnL>
                    <a:lnR cmpd="sng" algn="ctr" cap="flat" w="9525">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tcPr>
                </a:tc>
                <a:tc>
                  <a:txBody>
                    <a:bodyPr anchor="t" rtlCol="false"/>
                    <a:lstStyle/>
                    <a:p>
                      <a:pPr algn="ctr">
                        <a:lnSpc>
                          <a:spcPts val="2799"/>
                        </a:lnSpc>
                        <a:defRPr/>
                      </a:pPr>
                      <a:endParaRPr lang="en-US" sz="1100"/>
                    </a:p>
                    <a:p>
                      <a:pPr algn="ctr">
                        <a:lnSpc>
                          <a:spcPts val="2799"/>
                        </a:lnSpc>
                      </a:pPr>
                      <a:r>
                        <a:rPr lang="en-US" sz="1999">
                          <a:solidFill>
                            <a:srgbClr val="2A2E3A"/>
                          </a:solidFill>
                          <a:latin typeface="Helios"/>
                        </a:rPr>
                        <a:t>7 ½ FT.</a:t>
                      </a:r>
                    </a:p>
                    <a:p>
                      <a:pPr algn="ctr">
                        <a:lnSpc>
                          <a:spcPts val="2799"/>
                        </a:lnSpc>
                      </a:pPr>
                    </a:p>
                  </a:txBody>
                  <a:tcPr marL="190500" marR="190500" marT="190500" marB="190500" anchor="ctr">
                    <a:lnL cmpd="sng" algn="ctr" cap="flat" w="9525">
                      <a:solidFill>
                        <a:srgbClr val="2A2E3A"/>
                      </a:solidFill>
                      <a:prstDash val="solid"/>
                      <a:round/>
                      <a:headEnd type="none" w="med" len="med"/>
                      <a:tailEnd type="none" w="med" len="med"/>
                    </a:lnL>
                    <a:lnR cmpd="sng" algn="ctr" cap="flat" w="0">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tcPr>
                </a:tc>
              </a:tr>
              <a:tr h="1061512">
                <a:tc>
                  <a:txBody>
                    <a:bodyPr anchor="t" rtlCol="false"/>
                    <a:lstStyle/>
                    <a:p>
                      <a:pPr algn="ctr">
                        <a:lnSpc>
                          <a:spcPts val="3079"/>
                        </a:lnSpc>
                        <a:defRPr/>
                      </a:pPr>
                      <a:r>
                        <a:rPr lang="en-US" sz="2199">
                          <a:solidFill>
                            <a:srgbClr val="2A2E3A"/>
                          </a:solidFill>
                          <a:latin typeface="Helios Bold"/>
                        </a:rPr>
                        <a:t>3D LASER </a:t>
                      </a:r>
                      <a:endParaRPr lang="en-US" sz="1100"/>
                    </a:p>
                  </a:txBody>
                  <a:tcPr marL="190500" marR="190500" marT="190500" marB="190500" anchor="ctr">
                    <a:lnL cmpd="sng" algn="ctr" cap="flat" w="9525">
                      <a:solidFill>
                        <a:srgbClr val="2A2E3A"/>
                      </a:solidFill>
                      <a:prstDash val="solid"/>
                      <a:round/>
                      <a:headEnd type="none" w="med" len="med"/>
                      <a:tailEnd type="none" w="med" len="med"/>
                    </a:lnL>
                    <a:lnR cmpd="sng" algn="ctr" cap="flat" w="9525">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tcPr>
                </a:tc>
                <a:tc>
                  <a:txBody>
                    <a:bodyPr anchor="t" rtlCol="false"/>
                    <a:lstStyle/>
                    <a:p>
                      <a:pPr algn="ctr">
                        <a:lnSpc>
                          <a:spcPts val="2799"/>
                        </a:lnSpc>
                        <a:defRPr/>
                      </a:pPr>
                      <a:r>
                        <a:rPr lang="en-US" sz="1999">
                          <a:solidFill>
                            <a:srgbClr val="2A2E3A"/>
                          </a:solidFill>
                          <a:latin typeface="Helios"/>
                        </a:rPr>
                        <a:t>PRIMA </a:t>
                      </a:r>
                      <a:endParaRPr lang="en-US" sz="1100"/>
                    </a:p>
                  </a:txBody>
                  <a:tcPr marL="190500" marR="190500" marT="190500" marB="190500" anchor="ctr">
                    <a:lnL cmpd="sng" algn="ctr" cap="flat" w="9525">
                      <a:solidFill>
                        <a:srgbClr val="2A2E3A"/>
                      </a:solidFill>
                      <a:prstDash val="solid"/>
                      <a:round/>
                      <a:headEnd type="none" w="med" len="med"/>
                      <a:tailEnd type="none" w="med" len="med"/>
                    </a:lnL>
                    <a:lnR cmpd="sng" algn="ctr" cap="flat" w="9525">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tcPr>
                </a:tc>
                <a:tc>
                  <a:txBody>
                    <a:bodyPr anchor="t" rtlCol="false"/>
                    <a:lstStyle/>
                    <a:p>
                      <a:pPr algn="ctr">
                        <a:lnSpc>
                          <a:spcPts val="2799"/>
                        </a:lnSpc>
                        <a:defRPr/>
                      </a:pPr>
                      <a:r>
                        <a:rPr lang="en-US" sz="1999">
                          <a:solidFill>
                            <a:srgbClr val="2A2E3A"/>
                          </a:solidFill>
                          <a:latin typeface="Helios"/>
                        </a:rPr>
                        <a:t>4000 X 1500 X 760 (4KW)</a:t>
                      </a:r>
                      <a:endParaRPr lang="en-US" sz="1100"/>
                    </a:p>
                  </a:txBody>
                  <a:tcPr marL="190500" marR="190500" marT="190500" marB="190500" anchor="ctr">
                    <a:lnL cmpd="sng" algn="ctr" cap="flat" w="9525">
                      <a:solidFill>
                        <a:srgbClr val="2A2E3A"/>
                      </a:solidFill>
                      <a:prstDash val="solid"/>
                      <a:round/>
                      <a:headEnd type="none" w="med" len="med"/>
                      <a:tailEnd type="none" w="med" len="med"/>
                    </a:lnL>
                    <a:lnR cmpd="sng" algn="ctr" cap="flat" w="0">
                      <a:solidFill>
                        <a:srgbClr val="2A2E3A"/>
                      </a:solidFill>
                      <a:prstDash val="solid"/>
                      <a:round/>
                      <a:headEnd type="none" w="med" len="med"/>
                      <a:tailEnd type="none" w="med" len="med"/>
                    </a:lnR>
                    <a:lnT cmpd="sng" algn="ctr" cap="flat" w="9525">
                      <a:solidFill>
                        <a:srgbClr val="2A2E3A"/>
                      </a:solidFill>
                      <a:prstDash val="solid"/>
                      <a:round/>
                      <a:headEnd type="none" w="med" len="med"/>
                      <a:tailEnd type="none" w="med" len="med"/>
                    </a:lnT>
                    <a:lnB cmpd="sng" algn="ctr" cap="flat" w="9525">
                      <a:solidFill>
                        <a:srgbClr val="2A2E3A"/>
                      </a:solidFill>
                      <a:prstDash val="solid"/>
                      <a:round/>
                      <a:headEnd type="none" w="med" len="med"/>
                      <a:tailEnd type="none" w="med" len="med"/>
                    </a:lnB>
                  </a:tcPr>
                </a:tc>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DAGDDQRC9X4</dc:identifier>
  <dcterms:modified xsi:type="dcterms:W3CDTF">2011-08-01T06:04:30Z</dcterms:modified>
  <cp:revision>1</cp:revision>
  <dc:title>Company Profile Presentation</dc:title>
</cp:coreProperties>
</file>